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1"/>
  </p:notesMasterIdLst>
  <p:handoutMasterIdLst>
    <p:handoutMasterId r:id="rId22"/>
  </p:handoutMasterIdLst>
  <p:sldIdLst>
    <p:sldId id="651" r:id="rId5"/>
    <p:sldId id="579" r:id="rId6"/>
    <p:sldId id="5498" r:id="rId7"/>
    <p:sldId id="657" r:id="rId8"/>
    <p:sldId id="658" r:id="rId9"/>
    <p:sldId id="655" r:id="rId10"/>
    <p:sldId id="652" r:id="rId11"/>
    <p:sldId id="615" r:id="rId12"/>
    <p:sldId id="5441" r:id="rId13"/>
    <p:sldId id="5504" r:id="rId14"/>
    <p:sldId id="5506" r:id="rId15"/>
    <p:sldId id="5444" r:id="rId16"/>
    <p:sldId id="575" r:id="rId17"/>
    <p:sldId id="5500" r:id="rId18"/>
    <p:sldId id="662" r:id="rId19"/>
    <p:sldId id="625" r:id="rId20"/>
  </p:sldIdLst>
  <p:sldSz cx="10058400" cy="7772400"/>
  <p:notesSz cx="7315200" cy="9601200"/>
  <p:defaultTextStyle>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4416" userDrawn="1">
          <p15:clr>
            <a:srgbClr val="A4A3A4"/>
          </p15:clr>
        </p15:guide>
        <p15:guide id="2" pos="2784" userDrawn="1">
          <p15:clr>
            <a:srgbClr val="A4A3A4"/>
          </p15:clr>
        </p15:guide>
        <p15:guide id="3" pos="504"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Russ" initials="BR" lastIdx="1" clrIdx="0">
    <p:extLst>
      <p:ext uri="{19B8F6BF-5375-455C-9EA6-DF929625EA0E}">
        <p15:presenceInfo xmlns:p15="http://schemas.microsoft.com/office/powerpoint/2012/main" userId="S-1-5-21-78261551-996293542-518595180-312039" providerId="AD"/>
      </p:ext>
    </p:extLst>
  </p:cmAuthor>
  <p:cmAuthor id="2" name="David Webb" initials="DW" lastIdx="1" clrIdx="1">
    <p:extLst>
      <p:ext uri="{19B8F6BF-5375-455C-9EA6-DF929625EA0E}">
        <p15:presenceInfo xmlns:p15="http://schemas.microsoft.com/office/powerpoint/2012/main" userId="S::dwebb@HALLMARKGRP.COM::5d9c513a-7eac-476c-b814-4dc4794fd589" providerId="AD"/>
      </p:ext>
    </p:extLst>
  </p:cmAuthor>
  <p:cmAuthor id="3" name="Chris Kenney" initials="CK" lastIdx="2" clrIdx="2">
    <p:extLst>
      <p:ext uri="{19B8F6BF-5375-455C-9EA6-DF929625EA0E}">
        <p15:presenceInfo xmlns:p15="http://schemas.microsoft.com/office/powerpoint/2012/main" userId="S::ckenney@HALLMARKGRP.COM::2a6226cc-00f1-4d2e-81d0-a0c9540a7e4f" providerId="AD"/>
      </p:ext>
    </p:extLst>
  </p:cmAuthor>
  <p:cmAuthor id="4" name="Jonathan Osborne" initials="JO" lastIdx="1" clrIdx="3">
    <p:extLst>
      <p:ext uri="{19B8F6BF-5375-455C-9EA6-DF929625EA0E}">
        <p15:presenceInfo xmlns:p15="http://schemas.microsoft.com/office/powerpoint/2012/main" userId="S::josborne@HALLMARKGRP.COM::4091350a-dac9-441e-9f2b-069e608d28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C98"/>
    <a:srgbClr val="00CC00"/>
    <a:srgbClr val="9297CF"/>
    <a:srgbClr val="005482"/>
    <a:srgbClr val="33CC33"/>
    <a:srgbClr val="339933"/>
    <a:srgbClr val="50CF5C"/>
    <a:srgbClr val="8D8E92"/>
    <a:srgbClr val="7F8FA9"/>
    <a:srgbClr val="005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7" autoAdjust="0"/>
    <p:restoredTop sz="96357" autoAdjust="0"/>
  </p:normalViewPr>
  <p:slideViewPr>
    <p:cSldViewPr snapToGrid="0">
      <p:cViewPr varScale="1">
        <p:scale>
          <a:sx n="73" d="100"/>
          <a:sy n="73" d="100"/>
        </p:scale>
        <p:origin x="48" y="759"/>
      </p:cViewPr>
      <p:guideLst>
        <p:guide orient="horz" pos="4416"/>
        <p:guide pos="2784"/>
        <p:guide pos="504"/>
      </p:guideLst>
    </p:cSldViewPr>
  </p:slideViewPr>
  <p:outlineViewPr>
    <p:cViewPr>
      <p:scale>
        <a:sx n="20" d="100"/>
        <a:sy n="20" d="100"/>
      </p:scale>
      <p:origin x="24" y="57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10" y="108"/>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13011285072625"/>
          <c:y val="0.11232784697092109"/>
          <c:w val="0.6372300329534365"/>
          <c:h val="0.71210808578504925"/>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D1-4571-94D3-EBBDE212C41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2D1-4571-94D3-EBBDE212C41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2D1-4571-94D3-EBBDE212C41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B2D1-4571-94D3-EBBDE212C414}"/>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B2D1-4571-94D3-EBBDE212C414}"/>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B2D1-4571-94D3-EBBDE212C414}"/>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B2D1-4571-94D3-EBBDE212C414}"/>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B2D1-4571-94D3-EBBDE212C414}"/>
              </c:ext>
            </c:extLst>
          </c:dPt>
          <c:dPt>
            <c:idx val="8"/>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11-B2D1-4571-94D3-EBBDE212C414}"/>
              </c:ext>
            </c:extLst>
          </c:dPt>
          <c:dPt>
            <c:idx val="9"/>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13-B2D1-4571-94D3-EBBDE212C414}"/>
              </c:ext>
            </c:extLst>
          </c:dPt>
          <c:dPt>
            <c:idx val="1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15-B2D1-4571-94D3-EBBDE212C414}"/>
              </c:ext>
            </c:extLst>
          </c:dPt>
          <c:dPt>
            <c:idx val="11"/>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17-B2D1-4571-94D3-EBBDE212C414}"/>
              </c:ext>
            </c:extLst>
          </c:dPt>
          <c:dPt>
            <c:idx val="1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19-B2D1-4571-94D3-EBBDE212C414}"/>
              </c:ext>
            </c:extLst>
          </c:dPt>
          <c:dPt>
            <c:idx val="1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B-B2D1-4571-94D3-EBBDE212C414}"/>
              </c:ext>
            </c:extLst>
          </c:dPt>
          <c:dPt>
            <c:idx val="1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D-B2D1-4571-94D3-EBBDE212C414}"/>
              </c:ext>
            </c:extLst>
          </c:dPt>
          <c:dPt>
            <c:idx val="1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F-B2D1-4571-94D3-EBBDE212C414}"/>
              </c:ext>
            </c:extLst>
          </c:dPt>
          <c:dPt>
            <c:idx val="16"/>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21-B2D1-4571-94D3-EBBDE212C414}"/>
              </c:ext>
            </c:extLst>
          </c:dPt>
          <c:dPt>
            <c:idx val="17"/>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23-B2D1-4571-94D3-EBBDE212C414}"/>
              </c:ext>
            </c:extLst>
          </c:dPt>
          <c:dPt>
            <c:idx val="18"/>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25-B2D1-4571-94D3-EBBDE212C414}"/>
              </c:ext>
            </c:extLst>
          </c:dPt>
          <c:dPt>
            <c:idx val="19"/>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27-B2D1-4571-94D3-EBBDE212C414}"/>
              </c:ext>
            </c:extLst>
          </c:dPt>
          <c:dPt>
            <c:idx val="2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29-B2D1-4571-94D3-EBBDE212C414}"/>
              </c:ext>
            </c:extLst>
          </c:dPt>
          <c:dPt>
            <c:idx val="21"/>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2B-B2D1-4571-94D3-EBBDE212C414}"/>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BC0CB36-1396-4E73-A3D7-F22D62118484}" type="CATEGORYNAME">
                      <a:rPr lang="en-US"/>
                      <a:pPr>
                        <a:defRPr sz="1000">
                          <a:solidFill>
                            <a:schemeClr val="bg1"/>
                          </a:solidFill>
                        </a:defRPr>
                      </a:pPr>
                      <a:t>[CATEGORY NAME]</a:t>
                    </a:fld>
                    <a:r>
                      <a:rPr lang="en-US" baseline="0" dirty="0"/>
                      <a:t>
 20%</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D1-4571-94D3-EBBDE212C414}"/>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58B7B16E-2001-4117-9038-33D93FC23CE6}" type="CATEGORYNAME">
                      <a:rPr lang="en-US" dirty="0"/>
                      <a:pPr>
                        <a:defRPr sz="1000">
                          <a:solidFill>
                            <a:schemeClr val="bg1"/>
                          </a:solidFill>
                        </a:defRPr>
                      </a:pPr>
                      <a:t>[CATEGORY NAME]</a:t>
                    </a:fld>
                    <a:r>
                      <a:rPr lang="en-US" baseline="0" dirty="0"/>
                      <a:t>
16%</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D1-4571-94D3-EBBDE212C414}"/>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5BA21FA1-1431-4616-B4F8-EE2D7276196B}" type="CATEGORYNAME">
                      <a:rPr lang="en-US"/>
                      <a:pPr>
                        <a:defRPr sz="1000">
                          <a:solidFill>
                            <a:schemeClr val="bg1"/>
                          </a:solidFill>
                        </a:defRPr>
                      </a:pPr>
                      <a:t>[CATEGORY NAME]</a:t>
                    </a:fld>
                    <a:r>
                      <a:rPr lang="en-US" baseline="0" dirty="0"/>
                      <a:t>
9%</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D1-4571-94D3-EBBDE212C414}"/>
                </c:ext>
              </c:extLst>
            </c:dLbl>
            <c:dLbl>
              <c:idx val="3"/>
              <c:layout>
                <c:manualLayout>
                  <c:x val="5.4799710295074869E-3"/>
                  <c:y val="2.440839081677527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D1-4571-94D3-EBBDE212C414}"/>
                </c:ext>
              </c:extLst>
            </c:dLbl>
            <c:dLbl>
              <c:idx val="4"/>
              <c:layout>
                <c:manualLayout>
                  <c:x val="-1.4698835678754244E-3"/>
                  <c:y val="2.6813434128455771E-2"/>
                </c:manualLayout>
              </c:layout>
              <c:tx>
                <c:rich>
                  <a:bodyPr/>
                  <a:lstStyle/>
                  <a:p>
                    <a:r>
                      <a:rPr lang="en-US" baseline="0" dirty="0">
                        <a:solidFill>
                          <a:schemeClr val="bg1"/>
                        </a:solidFill>
                      </a:rPr>
                      <a:t>ID
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B2D1-4571-94D3-EBBDE212C414}"/>
                </c:ext>
              </c:extLst>
            </c:dLbl>
            <c:dLbl>
              <c:idx val="5"/>
              <c:layout>
                <c:manualLayout>
                  <c:x val="-5.205972478032117E-2"/>
                  <c:y val="0.12414021082987808"/>
                </c:manualLayout>
              </c:layout>
              <c:tx>
                <c:rich>
                  <a:bodyPr/>
                  <a:lstStyle/>
                  <a:p>
                    <a:r>
                      <a:rPr lang="en-US" baseline="0" dirty="0"/>
                      <a:t>WA
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B2D1-4571-94D3-EBBDE212C414}"/>
                </c:ext>
              </c:extLst>
            </c:dLbl>
            <c:dLbl>
              <c:idx val="6"/>
              <c:layout>
                <c:manualLayout>
                  <c:x val="-8.0876605507457205E-2"/>
                  <c:y val="0.10278286886519962"/>
                </c:manualLayout>
              </c:layout>
              <c:tx>
                <c:rich>
                  <a:bodyPr/>
                  <a:lstStyle/>
                  <a:p>
                    <a:r>
                      <a:rPr lang="en-US" dirty="0"/>
                      <a:t>MT</a:t>
                    </a:r>
                  </a:p>
                  <a:p>
                    <a:fld id="{7B90811B-B118-4CDC-B0D1-CFFABBF1F4D0}"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B2D1-4571-94D3-EBBDE212C414}"/>
                </c:ext>
              </c:extLst>
            </c:dLbl>
            <c:dLbl>
              <c:idx val="7"/>
              <c:layout>
                <c:manualLayout>
                  <c:x val="-9.8880467808298525E-2"/>
                  <c:y val="6.9067818089260241E-2"/>
                </c:manualLayout>
              </c:layout>
              <c:tx>
                <c:rich>
                  <a:bodyPr/>
                  <a:lstStyle/>
                  <a:p>
                    <a:r>
                      <a:rPr lang="en-US" dirty="0"/>
                      <a:t>AR</a:t>
                    </a:r>
                    <a:r>
                      <a:rPr lang="en-US" baseline="0" dirty="0"/>
                      <a:t>
3%</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F-B2D1-4571-94D3-EBBDE212C414}"/>
                </c:ext>
              </c:extLst>
            </c:dLbl>
            <c:dLbl>
              <c:idx val="8"/>
              <c:layout>
                <c:manualLayout>
                  <c:x val="-0.12632735577805773"/>
                  <c:y val="2.78786585859517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baseline="0" dirty="0"/>
                      <a:t>OK 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292725165860816"/>
                      <c:h val="4.2928257349003712E-2"/>
                    </c:manualLayout>
                  </c15:layout>
                  <c15:showDataLabelsRange val="0"/>
                </c:ext>
                <c:ext xmlns:c16="http://schemas.microsoft.com/office/drawing/2014/chart" uri="{C3380CC4-5D6E-409C-BE32-E72D297353CC}">
                  <c16:uniqueId val="{00000011-B2D1-4571-94D3-EBBDE212C414}"/>
                </c:ext>
              </c:extLst>
            </c:dLbl>
            <c:dLbl>
              <c:idx val="9"/>
              <c:layout>
                <c:manualLayout>
                  <c:x val="-0.12104144907693772"/>
                  <c:y val="1.568263133984527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dirty="0"/>
                      <a:t>NV </a:t>
                    </a:r>
                    <a:r>
                      <a:rPr lang="en-US" baseline="0" dirty="0"/>
                      <a:t>3%</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1843576600178507"/>
                      <c:h val="4.6192879620747418E-2"/>
                    </c:manualLayout>
                  </c15:layout>
                  <c15:showDataLabelsRange val="0"/>
                </c:ext>
                <c:ext xmlns:c16="http://schemas.microsoft.com/office/drawing/2014/chart" uri="{C3380CC4-5D6E-409C-BE32-E72D297353CC}">
                  <c16:uniqueId val="{00000013-B2D1-4571-94D3-EBBDE212C414}"/>
                </c:ext>
              </c:extLst>
            </c:dLbl>
            <c:dLbl>
              <c:idx val="10"/>
              <c:layout>
                <c:manualLayout>
                  <c:x val="-0.11957145763561687"/>
                  <c:y val="-5.5896656410818202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baseline="0" dirty="0"/>
                      <a:t>HI 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4060505352572492"/>
                      <c:h val="6.5714547232758755E-2"/>
                    </c:manualLayout>
                  </c15:layout>
                  <c15:showDataLabelsRange val="0"/>
                </c:ext>
                <c:ext xmlns:c16="http://schemas.microsoft.com/office/drawing/2014/chart" uri="{C3380CC4-5D6E-409C-BE32-E72D297353CC}">
                  <c16:uniqueId val="{00000015-B2D1-4571-94D3-EBBDE212C414}"/>
                </c:ext>
              </c:extLst>
            </c:dLbl>
            <c:dLbl>
              <c:idx val="11"/>
              <c:layout>
                <c:manualLayout>
                  <c:x val="-0.12387560810958044"/>
                  <c:y val="-2.7782562559114127E-2"/>
                </c:manualLayout>
              </c:layout>
              <c:tx>
                <c:rich>
                  <a:bodyPr/>
                  <a:lstStyle/>
                  <a:p>
                    <a:r>
                      <a:rPr lang="en-US" baseline="0" dirty="0"/>
                      <a:t>UT 3%</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7-B2D1-4571-94D3-EBBDE212C414}"/>
                </c:ext>
              </c:extLst>
            </c:dLbl>
            <c:dLbl>
              <c:idx val="12"/>
              <c:layout>
                <c:manualLayout>
                  <c:x val="-0.12328748208491755"/>
                  <c:y val="-4.2270960525433852E-2"/>
                </c:manualLayout>
              </c:layout>
              <c:tx>
                <c:rich>
                  <a:bodyPr/>
                  <a:lstStyle/>
                  <a:p>
                    <a:fld id="{72779F74-DA4C-4253-9964-B57A00C739E2}" type="CATEGORYNAME">
                      <a:rPr lang="en-US" smtClean="0"/>
                      <a:pPr/>
                      <a:t>[CATEGORY NAME]</a:t>
                    </a:fld>
                    <a:r>
                      <a:rPr lang="en-US" baseline="0" dirty="0"/>
                      <a:t> 2%</a:t>
                    </a: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B2D1-4571-94D3-EBBDE212C414}"/>
                </c:ext>
              </c:extLst>
            </c:dLbl>
            <c:dLbl>
              <c:idx val="13"/>
              <c:layout>
                <c:manualLayout>
                  <c:x val="0.12575713674534159"/>
                  <c:y val="-0.14493298863688506"/>
                </c:manualLayout>
              </c:layout>
              <c:tx>
                <c:rich>
                  <a:bodyPr/>
                  <a:lstStyle/>
                  <a:p>
                    <a:r>
                      <a:rPr lang="en-US" baseline="0" dirty="0">
                        <a:solidFill>
                          <a:schemeClr val="bg1"/>
                        </a:solidFill>
                      </a:rPr>
                      <a:t>All Others</a:t>
                    </a:r>
                  </a:p>
                  <a:p>
                    <a:r>
                      <a:rPr lang="en-US" baseline="0" dirty="0">
                        <a:solidFill>
                          <a:schemeClr val="bg1"/>
                        </a:solidFill>
                      </a:rPr>
                      <a:t> 11%</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B-B2D1-4571-94D3-EBBDE212C414}"/>
                </c:ext>
              </c:extLst>
            </c:dLbl>
            <c:dLbl>
              <c:idx val="14"/>
              <c:layout>
                <c:manualLayout>
                  <c:x val="-7.6707728334103928E-2"/>
                  <c:y val="-0.11960447836313871"/>
                </c:manualLayout>
              </c:layout>
              <c:tx>
                <c:rich>
                  <a:bodyPr/>
                  <a:lstStyle/>
                  <a:p>
                    <a:r>
                      <a:rPr lang="en-US" baseline="0" dirty="0"/>
                      <a:t>OH </a:t>
                    </a:r>
                    <a:fld id="{D2259BEE-F5D2-481E-9BF1-ED54EB8965DE}"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B2D1-4571-94D3-EBBDE212C414}"/>
                </c:ext>
              </c:extLst>
            </c:dLbl>
            <c:dLbl>
              <c:idx val="15"/>
              <c:layout>
                <c:manualLayout>
                  <c:x val="-6.574778627508894E-2"/>
                  <c:y val="-0.13424614949226465"/>
                </c:manualLayout>
              </c:layout>
              <c:tx>
                <c:rich>
                  <a:bodyPr/>
                  <a:lstStyle/>
                  <a:p>
                    <a:r>
                      <a:rPr lang="en-US" dirty="0"/>
                      <a:t>NJ</a:t>
                    </a:r>
                    <a:r>
                      <a:rPr lang="en-US" baseline="0" dirty="0"/>
                      <a:t> </a:t>
                    </a:r>
                    <a:fld id="{AA46D796-010C-48FA-88B8-2AF3337150C0}"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B2D1-4571-94D3-EBBDE212C414}"/>
                </c:ext>
              </c:extLst>
            </c:dLbl>
            <c:dLbl>
              <c:idx val="16"/>
              <c:layout>
                <c:manualLayout>
                  <c:x val="-0.153953529414176"/>
                  <c:y val="-2.4375958407717945E-3"/>
                </c:manualLayout>
              </c:layout>
              <c:tx>
                <c:rich>
                  <a:bodyPr/>
                  <a:lstStyle/>
                  <a:p>
                    <a:r>
                      <a:rPr lang="en-US" baseline="0" dirty="0"/>
                      <a:t>FL 2%</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9.4639099679594288E-2"/>
                      <c:h val="4.5979306201100627E-2"/>
                    </c:manualLayout>
                  </c15:layout>
                  <c15:showDataLabelsRange val="0"/>
                </c:ext>
                <c:ext xmlns:c16="http://schemas.microsoft.com/office/drawing/2014/chart" uri="{C3380CC4-5D6E-409C-BE32-E72D297353CC}">
                  <c16:uniqueId val="{00000021-B2D1-4571-94D3-EBBDE212C414}"/>
                </c:ext>
              </c:extLst>
            </c:dLbl>
            <c:dLbl>
              <c:idx val="17"/>
              <c:layout>
                <c:manualLayout>
                  <c:x val="-0.13958047154071976"/>
                  <c:y val="-5.0487411060124159E-2"/>
                </c:manualLayout>
              </c:layout>
              <c:tx>
                <c:rich>
                  <a:bodyPr/>
                  <a:lstStyle/>
                  <a:p>
                    <a:r>
                      <a:rPr lang="en-US" baseline="0" dirty="0"/>
                      <a:t>TN </a:t>
                    </a:r>
                    <a:fld id="{92C5A97F-DF42-4903-ABDB-991250475739}"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B2D1-4571-94D3-EBBDE212C414}"/>
                </c:ext>
              </c:extLst>
            </c:dLbl>
            <c:dLbl>
              <c:idx val="18"/>
              <c:layout>
                <c:manualLayout>
                  <c:x val="-0.22178003698333204"/>
                  <c:y val="2.3658000967206484E-2"/>
                </c:manualLayout>
              </c:layout>
              <c:tx>
                <c:rich>
                  <a:bodyPr/>
                  <a:lstStyle/>
                  <a:p>
                    <a:r>
                      <a:rPr lang="en-US" baseline="0" dirty="0"/>
                      <a:t>NY 1%</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0079025928677099"/>
                      <c:h val="4.5979306201100627E-2"/>
                    </c:manualLayout>
                  </c15:layout>
                  <c15:showDataLabelsRange val="0"/>
                </c:ext>
                <c:ext xmlns:c16="http://schemas.microsoft.com/office/drawing/2014/chart" uri="{C3380CC4-5D6E-409C-BE32-E72D297353CC}">
                  <c16:uniqueId val="{00000025-B2D1-4571-94D3-EBBDE212C414}"/>
                </c:ext>
              </c:extLst>
            </c:dLbl>
            <c:dLbl>
              <c:idx val="19"/>
              <c:layout>
                <c:manualLayout>
                  <c:x val="3.1300558935469817E-3"/>
                  <c:y val="-8.5340479033888979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6463988C-0DDF-42A2-9D2D-DF53F6702558}" type="CATEGORYNAME">
                      <a:rPr lang="en-US" smtClean="0">
                        <a:solidFill>
                          <a:schemeClr val="bg1"/>
                        </a:solidFill>
                      </a:rPr>
                      <a:pPr>
                        <a:defRPr sz="1000">
                          <a:solidFill>
                            <a:schemeClr val="bg1"/>
                          </a:solidFill>
                        </a:defRPr>
                      </a:pPr>
                      <a:t>[CATEGORY NAME]</a:t>
                    </a:fld>
                    <a:endParaRPr lang="en-US" baseline="0" dirty="0">
                      <a:solidFill>
                        <a:schemeClr val="bg1"/>
                      </a:solidFill>
                    </a:endParaRPr>
                  </a:p>
                  <a:p>
                    <a:pPr>
                      <a:defRPr sz="1000">
                        <a:solidFill>
                          <a:schemeClr val="bg1"/>
                        </a:solidFill>
                      </a:defRPr>
                    </a:pPr>
                    <a:r>
                      <a:rPr lang="en-US" baseline="0" dirty="0">
                        <a:solidFill>
                          <a:schemeClr val="bg1"/>
                        </a:solidFill>
                      </a:rPr>
                      <a:t> 21%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7-B2D1-4571-94D3-EBBDE212C414}"/>
                </c:ext>
              </c:extLst>
            </c:dLbl>
            <c:dLbl>
              <c:idx val="20"/>
              <c:layout>
                <c:manualLayout>
                  <c:x val="-4.1038294857392386E-3"/>
                  <c:y val="5.8426384317320614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fld id="{8DDB6A45-91C0-4076-8D64-C51B476BC7F8}" type="CATEGORYNAME">
                      <a:rPr lang="en-US" smtClean="0">
                        <a:solidFill>
                          <a:schemeClr val="bg1"/>
                        </a:solidFill>
                      </a:rPr>
                      <a:pPr>
                        <a:defRPr sz="1000">
                          <a:solidFill>
                            <a:schemeClr val="bg1"/>
                          </a:solidFill>
                        </a:defRPr>
                      </a:pPr>
                      <a:t>[CATEGORY NAME]</a:t>
                    </a:fld>
                    <a:r>
                      <a:rPr lang="en-US" baseline="0" dirty="0">
                        <a:solidFill>
                          <a:schemeClr val="bg1"/>
                        </a:solidFill>
                      </a:rPr>
                      <a:t> 18%</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9095368971411592"/>
                      <c:h val="0.16137045426754046"/>
                    </c:manualLayout>
                  </c15:layout>
                  <c15:dlblFieldTable/>
                  <c15:showDataLabelsRange val="0"/>
                </c:ext>
                <c:ext xmlns:c16="http://schemas.microsoft.com/office/drawing/2014/chart" uri="{C3380CC4-5D6E-409C-BE32-E72D297353CC}">
                  <c16:uniqueId val="{00000029-B2D1-4571-94D3-EBBDE212C414}"/>
                </c:ext>
              </c:extLst>
            </c:dLbl>
            <c:dLbl>
              <c:idx val="2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2F623F08-055E-4388-8571-C5CDAE993D7D}" type="CATEGORYNAME">
                      <a:rPr lang="en-US" sz="1000" b="0">
                        <a:solidFill>
                          <a:schemeClr val="bg1"/>
                        </a:solidFill>
                      </a:rPr>
                      <a:pPr>
                        <a:defRPr sz="1000">
                          <a:solidFill>
                            <a:schemeClr val="bg1"/>
                          </a:solidFill>
                        </a:defRPr>
                      </a:pPr>
                      <a:t>[CATEGORY NAME]</a:t>
                    </a:fld>
                    <a:endParaRPr lang="en-US" sz="1000" b="0" baseline="0" dirty="0">
                      <a:solidFill>
                        <a:schemeClr val="bg1"/>
                      </a:solidFill>
                    </a:endParaRPr>
                  </a:p>
                  <a:p>
                    <a:pPr>
                      <a:defRPr sz="1000">
                        <a:solidFill>
                          <a:schemeClr val="bg1"/>
                        </a:solidFill>
                      </a:defRPr>
                    </a:pPr>
                    <a:fld id="{585B4E2A-0A58-44A0-BBBF-74E68B219DA7}" type="VALUE">
                      <a:rPr lang="en-US" sz="1000" b="0">
                        <a:solidFill>
                          <a:schemeClr val="bg1"/>
                        </a:solidFill>
                      </a:rPr>
                      <a:pPr>
                        <a:defRPr sz="10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B2D1-4571-94D3-EBBDE212C4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Sheet1!$A$2:$A$20</c:f>
              <c:strCache>
                <c:ptCount val="19"/>
                <c:pt idx="0">
                  <c:v>TX</c:v>
                </c:pt>
                <c:pt idx="1">
                  <c:v>AZ</c:v>
                </c:pt>
                <c:pt idx="2">
                  <c:v>OR</c:v>
                </c:pt>
                <c:pt idx="3">
                  <c:v>NM</c:v>
                </c:pt>
                <c:pt idx="4">
                  <c:v>ID</c:v>
                </c:pt>
                <c:pt idx="5">
                  <c:v>WA</c:v>
                </c:pt>
                <c:pt idx="6">
                  <c:v>MT</c:v>
                </c:pt>
                <c:pt idx="7">
                  <c:v>AR</c:v>
                </c:pt>
                <c:pt idx="8">
                  <c:v>OK</c:v>
                </c:pt>
                <c:pt idx="9">
                  <c:v>NV</c:v>
                </c:pt>
                <c:pt idx="10">
                  <c:v>HI</c:v>
                </c:pt>
                <c:pt idx="11">
                  <c:v>UT</c:v>
                </c:pt>
                <c:pt idx="12">
                  <c:v>CA</c:v>
                </c:pt>
                <c:pt idx="13">
                  <c:v>FL</c:v>
                </c:pt>
                <c:pt idx="14">
                  <c:v>NY</c:v>
                </c:pt>
                <c:pt idx="15">
                  <c:v>TN</c:v>
                </c:pt>
                <c:pt idx="16">
                  <c:v>OH</c:v>
                </c:pt>
                <c:pt idx="17">
                  <c:v>NJ</c:v>
                </c:pt>
                <c:pt idx="18">
                  <c:v>All Others</c:v>
                </c:pt>
              </c:strCache>
            </c:strRef>
          </c:cat>
          <c:val>
            <c:numRef>
              <c:f>Sheet1!$B$2:$B$20</c:f>
              <c:numCache>
                <c:formatCode>_(* #,##0_);_(* \(#,##0\);_(* "-"??_);_(@_)</c:formatCode>
                <c:ptCount val="19"/>
                <c:pt idx="0">
                  <c:v>43099694</c:v>
                </c:pt>
                <c:pt idx="1">
                  <c:v>34701407</c:v>
                </c:pt>
                <c:pt idx="2">
                  <c:v>20083129</c:v>
                </c:pt>
                <c:pt idx="3">
                  <c:v>12262544</c:v>
                </c:pt>
                <c:pt idx="4">
                  <c:v>11632841</c:v>
                </c:pt>
                <c:pt idx="5">
                  <c:v>10188643</c:v>
                </c:pt>
                <c:pt idx="6">
                  <c:v>9257712</c:v>
                </c:pt>
                <c:pt idx="7">
                  <c:v>7597833</c:v>
                </c:pt>
                <c:pt idx="8">
                  <c:v>7203069</c:v>
                </c:pt>
                <c:pt idx="9">
                  <c:v>7078811</c:v>
                </c:pt>
                <c:pt idx="10">
                  <c:v>6955980</c:v>
                </c:pt>
                <c:pt idx="11">
                  <c:v>6614359</c:v>
                </c:pt>
                <c:pt idx="12">
                  <c:v>4105800</c:v>
                </c:pt>
                <c:pt idx="13">
                  <c:v>3639058</c:v>
                </c:pt>
                <c:pt idx="14">
                  <c:v>3082079</c:v>
                </c:pt>
                <c:pt idx="15">
                  <c:v>2709669</c:v>
                </c:pt>
                <c:pt idx="16">
                  <c:v>2412883</c:v>
                </c:pt>
                <c:pt idx="17">
                  <c:v>2232756</c:v>
                </c:pt>
                <c:pt idx="18">
                  <c:v>22518914</c:v>
                </c:pt>
              </c:numCache>
            </c:numRef>
          </c:val>
          <c:extLst>
            <c:ext xmlns:c16="http://schemas.microsoft.com/office/drawing/2014/chart" uri="{C3380CC4-5D6E-409C-BE32-E72D297353CC}">
              <c16:uniqueId val="{0000002C-B2D1-4571-94D3-EBBDE212C41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55695519880678E-2"/>
          <c:y val="0.18024843933892165"/>
          <c:w val="0.92419770021140002"/>
          <c:h val="0.4639907069974824"/>
        </c:manualLayout>
      </c:layout>
      <c:lineChart>
        <c:grouping val="standard"/>
        <c:varyColors val="0"/>
        <c:ser>
          <c:idx val="0"/>
          <c:order val="0"/>
          <c:tx>
            <c:strRef>
              <c:f>Sheet1!$B$1</c:f>
              <c:strCache>
                <c:ptCount val="1"/>
                <c:pt idx="0">
                  <c:v>Yield</c:v>
                </c:pt>
              </c:strCache>
            </c:strRef>
          </c:tx>
          <c:spPr>
            <a:ln w="50800" cap="rnd">
              <a:solidFill>
                <a:schemeClr val="accent3"/>
              </a:solidFill>
              <a:round/>
            </a:ln>
            <a:effectLst/>
          </c:spPr>
          <c:marker>
            <c:symbol val="star"/>
            <c:size val="9"/>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0">
                <a:spAutoFit/>
              </a:bodyPr>
              <a:lstStyle/>
              <a:p>
                <a:pPr algn="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1Q22</c:v>
                </c:pt>
                <c:pt idx="6">
                  <c:v>2Q22</c:v>
                </c:pt>
                <c:pt idx="7">
                  <c:v>3Q22</c:v>
                </c:pt>
                <c:pt idx="8">
                  <c:v>4Q22</c:v>
                </c:pt>
              </c:strCache>
            </c:strRef>
          </c:cat>
          <c:val>
            <c:numRef>
              <c:f>Sheet1!$B$2:$B$10</c:f>
              <c:numCache>
                <c:formatCode>0.00%</c:formatCode>
                <c:ptCount val="9"/>
                <c:pt idx="0" formatCode="0%">
                  <c:v>2.9000000000000001E-2</c:v>
                </c:pt>
                <c:pt idx="1">
                  <c:v>3.4000000000000002E-2</c:v>
                </c:pt>
                <c:pt idx="2" formatCode="0.0%">
                  <c:v>3.2000000000000001E-2</c:v>
                </c:pt>
                <c:pt idx="3">
                  <c:v>2.7E-2</c:v>
                </c:pt>
                <c:pt idx="4">
                  <c:v>2.4E-2</c:v>
                </c:pt>
                <c:pt idx="5">
                  <c:v>2.4E-2</c:v>
                </c:pt>
                <c:pt idx="6">
                  <c:v>2.9000000000000001E-2</c:v>
                </c:pt>
                <c:pt idx="7">
                  <c:v>3.3000000000000002E-2</c:v>
                </c:pt>
                <c:pt idx="8">
                  <c:v>3.6999999999999998E-2</c:v>
                </c:pt>
              </c:numCache>
            </c:numRef>
          </c:val>
          <c:smooth val="0"/>
          <c:extLst>
            <c:ext xmlns:c16="http://schemas.microsoft.com/office/drawing/2014/chart" uri="{C3380CC4-5D6E-409C-BE32-E72D297353CC}">
              <c16:uniqueId val="{00000000-3864-4A82-9BCA-704B3E63AEB6}"/>
            </c:ext>
          </c:extLst>
        </c:ser>
        <c:dLbls>
          <c:showLegendKey val="0"/>
          <c:showVal val="0"/>
          <c:showCatName val="0"/>
          <c:showSerName val="0"/>
          <c:showPercent val="0"/>
          <c:showBubbleSize val="0"/>
        </c:dLbls>
        <c:marker val="1"/>
        <c:smooth val="0"/>
        <c:axId val="973593752"/>
        <c:axId val="973591456"/>
      </c:lineChart>
      <c:catAx>
        <c:axId val="97359375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73591456"/>
        <c:crosses val="autoZero"/>
        <c:auto val="1"/>
        <c:lblAlgn val="ctr"/>
        <c:lblOffset val="100"/>
        <c:noMultiLvlLbl val="0"/>
      </c:catAx>
      <c:valAx>
        <c:axId val="973591456"/>
        <c:scaling>
          <c:orientation val="minMax"/>
        </c:scaling>
        <c:delete val="1"/>
        <c:axPos val="l"/>
        <c:numFmt formatCode="0.0%" sourceLinked="0"/>
        <c:majorTickMark val="none"/>
        <c:minorTickMark val="none"/>
        <c:tickLblPos val="nextTo"/>
        <c:crossAx val="97359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CC00"/>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0.00</c:formatCode>
                <c:ptCount val="6"/>
                <c:pt idx="0">
                  <c:v>138.19999999999999</c:v>
                </c:pt>
                <c:pt idx="1">
                  <c:v>141.72999999999999</c:v>
                </c:pt>
                <c:pt idx="2">
                  <c:v>145.01</c:v>
                </c:pt>
                <c:pt idx="3">
                  <c:v>92.45</c:v>
                </c:pt>
                <c:pt idx="4">
                  <c:v>96.59</c:v>
                </c:pt>
                <c:pt idx="5" formatCode="General">
                  <c:v>33.159999999999997</c:v>
                </c:pt>
              </c:numCache>
            </c:numRef>
          </c:val>
          <c:extLst>
            <c:ext xmlns:c16="http://schemas.microsoft.com/office/drawing/2014/chart" uri="{C3380CC4-5D6E-409C-BE32-E72D297353CC}">
              <c16:uniqueId val="{00000000-19DD-48EA-9EB0-5C3AC03A0397}"/>
            </c:ext>
          </c:extLst>
        </c:ser>
        <c:dLbls>
          <c:showLegendKey val="0"/>
          <c:showVal val="0"/>
          <c:showCatName val="0"/>
          <c:showSerName val="0"/>
          <c:showPercent val="0"/>
          <c:showBubbleSize val="0"/>
        </c:dLbls>
        <c:gapWidth val="65"/>
        <c:overlap val="100"/>
        <c:axId val="895873248"/>
        <c:axId val="895872416"/>
      </c:barChart>
      <c:catAx>
        <c:axId val="89587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95872416"/>
        <c:crosses val="autoZero"/>
        <c:auto val="1"/>
        <c:lblAlgn val="ctr"/>
        <c:lblOffset val="100"/>
        <c:noMultiLvlLbl val="0"/>
      </c:catAx>
      <c:valAx>
        <c:axId val="895872416"/>
        <c:scaling>
          <c:orientation val="minMax"/>
          <c:max val="150"/>
          <c:min val="0"/>
        </c:scaling>
        <c:delete val="0"/>
        <c:axPos val="l"/>
        <c:majorGridlines>
          <c:spPr>
            <a:ln w="9525" cap="flat" cmpd="sng" algn="ctr">
              <a:solidFill>
                <a:schemeClr val="bg1"/>
              </a:solidFill>
              <a:round/>
            </a:ln>
            <a:effectLst/>
          </c:spPr>
        </c:majorGridlines>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lgn="ctr">
              <a:defRPr lang="en-US"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95873248"/>
        <c:crosses val="autoZero"/>
        <c:crossBetween val="between"/>
        <c:majorUnit val="30"/>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958C98"/>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0.00</c:formatCode>
                <c:ptCount val="6"/>
                <c:pt idx="0">
                  <c:v>109.77000000000001</c:v>
                </c:pt>
                <c:pt idx="1">
                  <c:v>113.48</c:v>
                </c:pt>
                <c:pt idx="2">
                  <c:v>117.98</c:v>
                </c:pt>
                <c:pt idx="3">
                  <c:v>91.88</c:v>
                </c:pt>
                <c:pt idx="4">
                  <c:v>96.189999999999984</c:v>
                </c:pt>
                <c:pt idx="5">
                  <c:v>33.159999999999997</c:v>
                </c:pt>
              </c:numCache>
            </c:numRef>
          </c:val>
          <c:extLst>
            <c:ext xmlns:c16="http://schemas.microsoft.com/office/drawing/2014/chart" uri="{C3380CC4-5D6E-409C-BE32-E72D297353CC}">
              <c16:uniqueId val="{00000000-6A86-4E7E-B745-D53D2A2AF436}"/>
            </c:ext>
          </c:extLst>
        </c:ser>
        <c:dLbls>
          <c:showLegendKey val="0"/>
          <c:showVal val="0"/>
          <c:showCatName val="0"/>
          <c:showSerName val="0"/>
          <c:showPercent val="0"/>
          <c:showBubbleSize val="0"/>
        </c:dLbls>
        <c:gapWidth val="65"/>
        <c:overlap val="100"/>
        <c:axId val="1897490655"/>
        <c:axId val="1897488575"/>
      </c:barChart>
      <c:catAx>
        <c:axId val="189749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97488575"/>
        <c:crosses val="autoZero"/>
        <c:auto val="1"/>
        <c:lblAlgn val="ctr"/>
        <c:lblOffset val="100"/>
        <c:noMultiLvlLbl val="0"/>
      </c:catAx>
      <c:valAx>
        <c:axId val="1897488575"/>
        <c:scaling>
          <c:orientation val="minMax"/>
          <c:max val="120"/>
          <c:min val="0"/>
        </c:scaling>
        <c:delete val="0"/>
        <c:axPos val="l"/>
        <c:majorGridlines>
          <c:spPr>
            <a:ln w="9525" cap="flat" cmpd="sng" algn="ctr">
              <a:solidFill>
                <a:schemeClr val="bg1"/>
              </a:solidFill>
              <a:round/>
            </a:ln>
            <a:effectLst/>
          </c:spPr>
        </c:majorGridlines>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97490655"/>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7913019657195281"/>
          <c:y val="0.11106033231995381"/>
          <c:w val="0.6372300329534365"/>
          <c:h val="0.71210808578504925"/>
        </c:manualLayout>
      </c:layout>
      <c:doughnutChart>
        <c:varyColors val="1"/>
        <c:ser>
          <c:idx val="0"/>
          <c:order val="0"/>
          <c:tx>
            <c:strRef>
              <c:f>Sheet1!$B$1</c:f>
              <c:strCache>
                <c:ptCount val="1"/>
                <c:pt idx="0">
                  <c:v>%</c:v>
                </c:pt>
              </c:strCache>
            </c:strRef>
          </c:tx>
          <c:dPt>
            <c:idx val="0"/>
            <c:bubble3D val="0"/>
            <c:spPr>
              <a:solidFill>
                <a:schemeClr val="accent3">
                  <a:shade val="44000"/>
                </a:schemeClr>
              </a:solidFill>
              <a:ln w="19050">
                <a:solidFill>
                  <a:schemeClr val="lt1"/>
                </a:solidFill>
              </a:ln>
              <a:effectLst/>
            </c:spPr>
            <c:extLst>
              <c:ext xmlns:c16="http://schemas.microsoft.com/office/drawing/2014/chart" uri="{C3380CC4-5D6E-409C-BE32-E72D297353CC}">
                <c16:uniqueId val="{00000001-79A8-44B7-B782-450C08976BE1}"/>
              </c:ext>
            </c:extLst>
          </c:dPt>
          <c:dPt>
            <c:idx val="1"/>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3-79A8-44B7-B782-450C08976BE1}"/>
              </c:ext>
            </c:extLst>
          </c:dPt>
          <c:dPt>
            <c:idx val="2"/>
            <c:bubble3D val="0"/>
            <c:spPr>
              <a:solidFill>
                <a:schemeClr val="accent3">
                  <a:shade val="72000"/>
                </a:schemeClr>
              </a:solidFill>
              <a:ln w="19050">
                <a:solidFill>
                  <a:schemeClr val="lt1"/>
                </a:solidFill>
              </a:ln>
              <a:effectLst/>
            </c:spPr>
            <c:extLst>
              <c:ext xmlns:c16="http://schemas.microsoft.com/office/drawing/2014/chart" uri="{C3380CC4-5D6E-409C-BE32-E72D297353CC}">
                <c16:uniqueId val="{00000005-79A8-44B7-B782-450C08976BE1}"/>
              </c:ext>
            </c:extLst>
          </c:dPt>
          <c:dPt>
            <c:idx val="3"/>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7-79A8-44B7-B782-450C08976BE1}"/>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79A8-44B7-B782-450C08976BE1}"/>
              </c:ext>
            </c:extLst>
          </c:dPt>
          <c:dPt>
            <c:idx val="5"/>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B-79A8-44B7-B782-450C08976BE1}"/>
              </c:ext>
            </c:extLst>
          </c:dPt>
          <c:dPt>
            <c:idx val="6"/>
            <c:bubble3D val="0"/>
            <c:spPr>
              <a:solidFill>
                <a:schemeClr val="accent3">
                  <a:tint val="72000"/>
                </a:schemeClr>
              </a:solidFill>
              <a:ln w="19050">
                <a:solidFill>
                  <a:schemeClr val="lt1"/>
                </a:solidFill>
              </a:ln>
              <a:effectLst/>
            </c:spPr>
            <c:extLst>
              <c:ext xmlns:c16="http://schemas.microsoft.com/office/drawing/2014/chart" uri="{C3380CC4-5D6E-409C-BE32-E72D297353CC}">
                <c16:uniqueId val="{0000000D-79A8-44B7-B782-450C08976BE1}"/>
              </c:ext>
            </c:extLst>
          </c:dPt>
          <c:dPt>
            <c:idx val="7"/>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F-79A8-44B7-B782-450C08976BE1}"/>
              </c:ext>
            </c:extLst>
          </c:dPt>
          <c:dPt>
            <c:idx val="8"/>
            <c:bubble3D val="0"/>
            <c:spPr>
              <a:solidFill>
                <a:schemeClr val="accent3">
                  <a:tint val="44000"/>
                </a:schemeClr>
              </a:solidFill>
              <a:ln w="19050">
                <a:solidFill>
                  <a:schemeClr val="lt1"/>
                </a:solidFill>
              </a:ln>
              <a:effectLst/>
            </c:spPr>
            <c:extLst>
              <c:ext xmlns:c16="http://schemas.microsoft.com/office/drawing/2014/chart" uri="{C3380CC4-5D6E-409C-BE32-E72D297353CC}">
                <c16:uniqueId val="{00000011-79A8-44B7-B782-450C08976BE1}"/>
              </c:ext>
            </c:extLst>
          </c:dPt>
          <c:dPt>
            <c:idx val="9"/>
            <c:bubble3D val="0"/>
            <c:spPr>
              <a:solidFill>
                <a:schemeClr val="accent3">
                  <a:tint val="30000"/>
                </a:schemeClr>
              </a:solidFill>
              <a:ln w="19050">
                <a:solidFill>
                  <a:schemeClr val="lt1"/>
                </a:solidFill>
              </a:ln>
              <a:effectLst/>
            </c:spPr>
            <c:extLst>
              <c:ext xmlns:c16="http://schemas.microsoft.com/office/drawing/2014/chart" uri="{C3380CC4-5D6E-409C-BE32-E72D297353CC}">
                <c16:uniqueId val="{00000013-79A8-44B7-B782-450C08976BE1}"/>
              </c:ext>
            </c:extLst>
          </c:dPt>
          <c:dPt>
            <c:idx val="10"/>
            <c:bubble3D val="0"/>
            <c:spPr>
              <a:solidFill>
                <a:schemeClr val="accent3">
                  <a:tint val="16000"/>
                </a:schemeClr>
              </a:solidFill>
              <a:ln w="19050">
                <a:solidFill>
                  <a:schemeClr val="lt1"/>
                </a:solidFill>
              </a:ln>
              <a:effectLst/>
            </c:spPr>
            <c:extLst>
              <c:ext xmlns:c16="http://schemas.microsoft.com/office/drawing/2014/chart" uri="{C3380CC4-5D6E-409C-BE32-E72D297353CC}">
                <c16:uniqueId val="{00000015-79A8-44B7-B782-450C08976BE1}"/>
              </c:ext>
            </c:extLst>
          </c:dPt>
          <c:dPt>
            <c:idx val="11"/>
            <c:bubble3D val="0"/>
            <c:spPr>
              <a:solidFill>
                <a:schemeClr val="accent3">
                  <a:tint val="2000"/>
                </a:schemeClr>
              </a:solidFill>
              <a:ln w="19050">
                <a:solidFill>
                  <a:schemeClr val="lt1"/>
                </a:solidFill>
              </a:ln>
              <a:effectLst/>
            </c:spPr>
            <c:extLst>
              <c:ext xmlns:c16="http://schemas.microsoft.com/office/drawing/2014/chart" uri="{C3380CC4-5D6E-409C-BE32-E72D297353CC}">
                <c16:uniqueId val="{00000017-79A8-44B7-B782-450C08976BE1}"/>
              </c:ext>
            </c:extLst>
          </c:dPt>
          <c:dPt>
            <c:idx val="12"/>
            <c:bubble3D val="0"/>
            <c:spPr>
              <a:solidFill>
                <a:schemeClr val="accent3">
                  <a:tint val="88000"/>
                </a:schemeClr>
              </a:solidFill>
              <a:ln w="19050">
                <a:solidFill>
                  <a:schemeClr val="lt1"/>
                </a:solidFill>
              </a:ln>
              <a:effectLst/>
            </c:spPr>
            <c:extLst>
              <c:ext xmlns:c16="http://schemas.microsoft.com/office/drawing/2014/chart" uri="{C3380CC4-5D6E-409C-BE32-E72D297353CC}">
                <c16:uniqueId val="{00000019-79A8-44B7-B782-450C08976BE1}"/>
              </c:ext>
            </c:extLst>
          </c:dPt>
          <c:dPt>
            <c:idx val="13"/>
            <c:bubble3D val="0"/>
            <c:spPr>
              <a:solidFill>
                <a:schemeClr val="accent3">
                  <a:tint val="74000"/>
                </a:schemeClr>
              </a:solidFill>
              <a:ln w="19050">
                <a:solidFill>
                  <a:schemeClr val="lt1"/>
                </a:solidFill>
              </a:ln>
              <a:effectLst/>
            </c:spPr>
            <c:extLst>
              <c:ext xmlns:c16="http://schemas.microsoft.com/office/drawing/2014/chart" uri="{C3380CC4-5D6E-409C-BE32-E72D297353CC}">
                <c16:uniqueId val="{0000001B-79A8-44B7-B782-450C08976BE1}"/>
              </c:ext>
            </c:extLst>
          </c:dPt>
          <c:dPt>
            <c:idx val="14"/>
            <c:bubble3D val="0"/>
            <c:spPr>
              <a:solidFill>
                <a:schemeClr val="accent3">
                  <a:tint val="60000"/>
                </a:schemeClr>
              </a:solidFill>
              <a:ln w="19050">
                <a:solidFill>
                  <a:schemeClr val="lt1"/>
                </a:solidFill>
              </a:ln>
              <a:effectLst/>
            </c:spPr>
            <c:extLst>
              <c:ext xmlns:c16="http://schemas.microsoft.com/office/drawing/2014/chart" uri="{C3380CC4-5D6E-409C-BE32-E72D297353CC}">
                <c16:uniqueId val="{0000001D-79A8-44B7-B782-450C08976BE1}"/>
              </c:ext>
            </c:extLst>
          </c:dPt>
          <c:dPt>
            <c:idx val="15"/>
            <c:bubble3D val="0"/>
            <c:spPr>
              <a:solidFill>
                <a:schemeClr val="accent3">
                  <a:tint val="46000"/>
                </a:schemeClr>
              </a:solidFill>
              <a:ln w="19050">
                <a:solidFill>
                  <a:schemeClr val="lt1"/>
                </a:solidFill>
              </a:ln>
              <a:effectLst/>
            </c:spPr>
            <c:extLst>
              <c:ext xmlns:c16="http://schemas.microsoft.com/office/drawing/2014/chart" uri="{C3380CC4-5D6E-409C-BE32-E72D297353CC}">
                <c16:uniqueId val="{0000001F-79A8-44B7-B782-450C08976BE1}"/>
              </c:ext>
            </c:extLst>
          </c:dPt>
          <c:dPt>
            <c:idx val="16"/>
            <c:bubble3D val="0"/>
            <c:spPr>
              <a:solidFill>
                <a:schemeClr val="accent3">
                  <a:tint val="32000"/>
                </a:schemeClr>
              </a:solidFill>
              <a:ln w="19050">
                <a:solidFill>
                  <a:schemeClr val="lt1"/>
                </a:solidFill>
              </a:ln>
              <a:effectLst/>
            </c:spPr>
            <c:extLst>
              <c:ext xmlns:c16="http://schemas.microsoft.com/office/drawing/2014/chart" uri="{C3380CC4-5D6E-409C-BE32-E72D297353CC}">
                <c16:uniqueId val="{00000021-79A8-44B7-B782-450C08976BE1}"/>
              </c:ext>
            </c:extLst>
          </c:dPt>
          <c:dPt>
            <c:idx val="17"/>
            <c:bubble3D val="0"/>
            <c:spPr>
              <a:solidFill>
                <a:schemeClr val="accent3">
                  <a:tint val="18000"/>
                </a:schemeClr>
              </a:solidFill>
              <a:ln w="19050">
                <a:solidFill>
                  <a:schemeClr val="lt1"/>
                </a:solidFill>
              </a:ln>
              <a:effectLst/>
            </c:spPr>
            <c:extLst>
              <c:ext xmlns:c16="http://schemas.microsoft.com/office/drawing/2014/chart" uri="{C3380CC4-5D6E-409C-BE32-E72D297353CC}">
                <c16:uniqueId val="{00000023-79A8-44B7-B782-450C08976BE1}"/>
              </c:ext>
            </c:extLst>
          </c:dPt>
          <c:dPt>
            <c:idx val="18"/>
            <c:bubble3D val="0"/>
            <c:spPr>
              <a:solidFill>
                <a:schemeClr val="accent3">
                  <a:tint val="4000"/>
                </a:schemeClr>
              </a:solidFill>
              <a:ln w="19050">
                <a:solidFill>
                  <a:schemeClr val="lt1"/>
                </a:solidFill>
              </a:ln>
              <a:effectLst/>
            </c:spPr>
            <c:extLst>
              <c:ext xmlns:c16="http://schemas.microsoft.com/office/drawing/2014/chart" uri="{C3380CC4-5D6E-409C-BE32-E72D297353CC}">
                <c16:uniqueId val="{00000025-79A8-44B7-B782-450C08976BE1}"/>
              </c:ext>
            </c:extLst>
          </c:dPt>
          <c:dPt>
            <c:idx val="19"/>
            <c:bubble3D val="0"/>
            <c:spPr>
              <a:solidFill>
                <a:schemeClr val="accent3">
                  <a:tint val="90000"/>
                </a:schemeClr>
              </a:solidFill>
              <a:ln w="19050">
                <a:solidFill>
                  <a:schemeClr val="lt1"/>
                </a:solidFill>
              </a:ln>
              <a:effectLst/>
            </c:spPr>
            <c:extLst>
              <c:ext xmlns:c16="http://schemas.microsoft.com/office/drawing/2014/chart" uri="{C3380CC4-5D6E-409C-BE32-E72D297353CC}">
                <c16:uniqueId val="{00000027-79A8-44B7-B782-450C08976BE1}"/>
              </c:ext>
            </c:extLst>
          </c:dPt>
          <c:dPt>
            <c:idx val="20"/>
            <c:bubble3D val="0"/>
            <c:spPr>
              <a:solidFill>
                <a:schemeClr val="accent3">
                  <a:tint val="76000"/>
                </a:schemeClr>
              </a:solidFill>
              <a:ln w="19050">
                <a:solidFill>
                  <a:schemeClr val="lt1"/>
                </a:solidFill>
              </a:ln>
              <a:effectLst/>
            </c:spPr>
            <c:extLst>
              <c:ext xmlns:c16="http://schemas.microsoft.com/office/drawing/2014/chart" uri="{C3380CC4-5D6E-409C-BE32-E72D297353CC}">
                <c16:uniqueId val="{00000029-79A8-44B7-B782-450C08976BE1}"/>
              </c:ext>
            </c:extLst>
          </c:dPt>
          <c:dPt>
            <c:idx val="21"/>
            <c:bubble3D val="0"/>
            <c:spPr>
              <a:solidFill>
                <a:schemeClr val="accent3">
                  <a:tint val="62000"/>
                </a:schemeClr>
              </a:solidFill>
              <a:ln w="19050">
                <a:solidFill>
                  <a:schemeClr val="lt1"/>
                </a:solidFill>
              </a:ln>
              <a:effectLst/>
            </c:spPr>
            <c:extLst>
              <c:ext xmlns:c16="http://schemas.microsoft.com/office/drawing/2014/chart" uri="{C3380CC4-5D6E-409C-BE32-E72D297353CC}">
                <c16:uniqueId val="{0000002B-79A8-44B7-B782-450C08976BE1}"/>
              </c:ext>
            </c:extLst>
          </c:dPt>
          <c:dLbls>
            <c:dLbl>
              <c:idx val="0"/>
              <c:layout>
                <c:manualLayout>
                  <c:x val="1.4954412121242025E-2"/>
                  <c:y val="-0.13851277865054096"/>
                </c:manualLayout>
              </c:layout>
              <c:tx>
                <c:rich>
                  <a:bodyPr/>
                  <a:lstStyle/>
                  <a:p>
                    <a:fld id="{BE70F896-4CD0-4EA9-A178-DE73B37EF399}" type="CATEGORYNAME">
                      <a:rPr lang="en-US"/>
                      <a:pPr/>
                      <a:t>[CATEGORY NAME]</a:t>
                    </a:fld>
                    <a:r>
                      <a:rPr lang="en-US" baseline="0" dirty="0"/>
                      <a:t>
 </a:t>
                    </a:r>
                    <a:fld id="{82C17CE5-C6D5-4526-9E5A-71923AD8C697}"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A8-44B7-B782-450C08976BE1}"/>
                </c:ext>
              </c:extLst>
            </c:dLbl>
            <c:dLbl>
              <c:idx val="1"/>
              <c:layout>
                <c:manualLayout>
                  <c:x val="0.12473919265731581"/>
                  <c:y val="-0.10875971993755565"/>
                </c:manualLayout>
              </c:layout>
              <c:tx>
                <c:rich>
                  <a:bodyPr/>
                  <a:lstStyle/>
                  <a:p>
                    <a:fld id="{FD1EDF96-33D2-4000-8F19-AC628A9836F2}" type="CATEGORYNAME">
                      <a:rPr lang="en-US"/>
                      <a:pPr/>
                      <a:t>[CATEGORY NAME]</a:t>
                    </a:fld>
                    <a:r>
                      <a:rPr lang="en-US" baseline="0" dirty="0"/>
                      <a:t>
14%</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A8-44B7-B782-450C08976BE1}"/>
                </c:ext>
              </c:extLst>
            </c:dLbl>
            <c:dLbl>
              <c:idx val="2"/>
              <c:layout>
                <c:manualLayout>
                  <c:x val="0.17574641418639425"/>
                  <c:y val="-2.1924578463602486E-2"/>
                </c:manualLayout>
              </c:layout>
              <c:tx>
                <c:rich>
                  <a:bodyPr/>
                  <a:lstStyle/>
                  <a:p>
                    <a:fld id="{DE7AA782-1701-421D-843E-495017C1D846}" type="CATEGORYNAME">
                      <a:rPr lang="en-US"/>
                      <a:pPr/>
                      <a:t>[CATEGORY NAME]</a:t>
                    </a:fld>
                    <a:r>
                      <a:rPr lang="en-US" baseline="0" dirty="0"/>
                      <a:t>
 </a:t>
                    </a:r>
                    <a:fld id="{18A24BCC-D668-41DF-8BFD-112063ED8753}"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9848585399812635"/>
                      <c:h val="0.1228089602225505"/>
                    </c:manualLayout>
                  </c15:layout>
                  <c15:dlblFieldTable/>
                  <c15:showDataLabelsRange val="0"/>
                </c:ext>
                <c:ext xmlns:c16="http://schemas.microsoft.com/office/drawing/2014/chart" uri="{C3380CC4-5D6E-409C-BE32-E72D297353CC}">
                  <c16:uniqueId val="{00000005-79A8-44B7-B782-450C08976BE1}"/>
                </c:ext>
              </c:extLst>
            </c:dLbl>
            <c:dLbl>
              <c:idx val="3"/>
              <c:layout>
                <c:manualLayout>
                  <c:x val="0.14552730125544117"/>
                  <c:y val="9.4744513306418796E-2"/>
                </c:manualLayout>
              </c:layout>
              <c:tx>
                <c:rich>
                  <a:bodyPr/>
                  <a:lstStyle/>
                  <a:p>
                    <a:fld id="{6BE3C668-3114-43DD-8F55-4F9821D454C0}" type="CATEGORYNAME">
                      <a:rPr lang="en-US"/>
                      <a:pPr/>
                      <a:t>[CATEGORY NAME]</a:t>
                    </a:fld>
                    <a:r>
                      <a:rPr lang="en-US" baseline="0" dirty="0"/>
                      <a:t>
 32%</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9A8-44B7-B782-450C08976BE1}"/>
                </c:ext>
              </c:extLst>
            </c:dLbl>
            <c:dLbl>
              <c:idx val="4"/>
              <c:layout>
                <c:manualLayout>
                  <c:x val="-9.7725798099064065E-2"/>
                  <c:y val="0.13387137745048461"/>
                </c:manualLayout>
              </c:layout>
              <c:tx>
                <c:rich>
                  <a:bodyPr/>
                  <a:lstStyle/>
                  <a:p>
                    <a:fld id="{2C253416-C059-449D-A529-027D49DB3C89}" type="CATEGORYNAME">
                      <a:rPr lang="en-US" smtClean="0"/>
                      <a:pPr/>
                      <a:t>[CATEGORY NAME]</a:t>
                    </a:fld>
                    <a:r>
                      <a:rPr lang="en-US" baseline="0" dirty="0"/>
                      <a:t>
 20%</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79A8-44B7-B782-450C08976BE1}"/>
                </c:ext>
              </c:extLst>
            </c:dLbl>
            <c:dLbl>
              <c:idx val="5"/>
              <c:layout>
                <c:manualLayout>
                  <c:x val="-0.15343915818577894"/>
                  <c:y val="7.921308273383945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9A8-44B7-B782-450C08976BE1}"/>
                </c:ext>
              </c:extLst>
            </c:dLbl>
            <c:dLbl>
              <c:idx val="6"/>
              <c:layout>
                <c:manualLayout>
                  <c:x val="-0.15497804205706933"/>
                  <c:y val="-1.6666009011519652E-2"/>
                </c:manualLayout>
              </c:layout>
              <c:tx>
                <c:rich>
                  <a:bodyPr/>
                  <a:lstStyle/>
                  <a:p>
                    <a:fld id="{5F99FB64-DA70-4E0B-A389-E902A70A979F}" type="CATEGORYNAME">
                      <a:rPr lang="en-US"/>
                      <a:pPr/>
                      <a:t>[CATEGORY NAME]</a:t>
                    </a:fld>
                    <a:r>
                      <a:rPr lang="en-US" baseline="0" dirty="0"/>
                      <a:t>
 </a:t>
                    </a:r>
                    <a:fld id="{E7A7AEE2-506D-4A8A-823C-E09D74E6595C}"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912212635332179"/>
                      <c:h val="0.16061319765907647"/>
                    </c:manualLayout>
                  </c15:layout>
                  <c15:dlblFieldTable/>
                  <c15:showDataLabelsRange val="0"/>
                </c:ext>
                <c:ext xmlns:c16="http://schemas.microsoft.com/office/drawing/2014/chart" uri="{C3380CC4-5D6E-409C-BE32-E72D297353CC}">
                  <c16:uniqueId val="{0000000D-79A8-44B7-B782-450C08976BE1}"/>
                </c:ext>
              </c:extLst>
            </c:dLbl>
            <c:dLbl>
              <c:idx val="7"/>
              <c:layout>
                <c:manualLayout>
                  <c:x val="-0.1087255152844373"/>
                  <c:y val="-0.1131036965973745"/>
                </c:manualLayout>
              </c:layout>
              <c:tx>
                <c:rich>
                  <a:bodyPr/>
                  <a:lstStyle/>
                  <a:p>
                    <a:fld id="{CA7F6CCE-8C7D-46F9-ADD8-E0D3C07ED3D5}" type="CATEGORYNAME">
                      <a:rPr lang="en-US" smtClean="0">
                        <a:solidFill>
                          <a:schemeClr val="bg1"/>
                        </a:solidFill>
                      </a:rPr>
                      <a:pPr/>
                      <a:t>[CATEGORY NAME]</a:t>
                    </a:fld>
                    <a:r>
                      <a:rPr lang="en-US" baseline="0" dirty="0"/>
                      <a:t>
  </a:t>
                    </a:r>
                    <a:fld id="{53DD5E0A-F0A5-4755-B628-EBC4C96A366C}" type="VALUE">
                      <a:rPr lang="en-US" baseline="0" smtClean="0">
                        <a:solidFill>
                          <a:schemeClr val="bg1"/>
                        </a:solidFill>
                      </a:rPr>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79A8-44B7-B782-450C08976BE1}"/>
                </c:ext>
              </c:extLst>
            </c:dLbl>
            <c:dLbl>
              <c:idx val="8"/>
              <c:layout>
                <c:manualLayout>
                  <c:x val="-7.3408001478440982E-2"/>
                  <c:y val="-0.1257131653517674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79A8-44B7-B782-450C08976BE1}"/>
                </c:ext>
              </c:extLst>
            </c:dLbl>
            <c:dLbl>
              <c:idx val="9"/>
              <c:layout>
                <c:manualLayout>
                  <c:x val="-8.8161671927510607E-2"/>
                  <c:y val="0.1072141990935049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79A8-44B7-B782-450C08976BE1}"/>
                </c:ext>
              </c:extLst>
            </c:dLbl>
            <c:dLbl>
              <c:idx val="10"/>
              <c:layout>
                <c:manualLayout>
                  <c:x val="-0.114091575435602"/>
                  <c:y val="7.6788547999402212E-2"/>
                </c:manualLayout>
              </c:layout>
              <c:spPr>
                <a:noFill/>
                <a:ln>
                  <a:noFill/>
                </a:ln>
                <a:effectLst/>
              </c:spPr>
              <c:txPr>
                <a:bodyPr rot="0" spcFirstLastPara="1" vertOverflow="ellipsis" vert="horz" wrap="square" lIns="38100" tIns="19050" rIns="38100" bIns="19050" anchor="ctr" anchorCtr="0">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4060500385885966"/>
                      <c:h val="7.7918643611468885E-2"/>
                    </c:manualLayout>
                  </c15:layout>
                </c:ext>
                <c:ext xmlns:c16="http://schemas.microsoft.com/office/drawing/2014/chart" uri="{C3380CC4-5D6E-409C-BE32-E72D297353CC}">
                  <c16:uniqueId val="{00000015-79A8-44B7-B782-450C08976BE1}"/>
                </c:ext>
              </c:extLst>
            </c:dLbl>
            <c:dLbl>
              <c:idx val="11"/>
              <c:layout>
                <c:manualLayout>
                  <c:x val="-0.13483549824207505"/>
                  <c:y val="6.37489832447867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79A8-44B7-B782-450C08976BE1}"/>
                </c:ext>
              </c:extLst>
            </c:dLbl>
            <c:dLbl>
              <c:idx val="12"/>
              <c:layout>
                <c:manualLayout>
                  <c:x val="-0.14520745964531159"/>
                  <c:y val="4.926057796188066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79A8-44B7-B782-450C08976BE1}"/>
                </c:ext>
              </c:extLst>
            </c:dLbl>
            <c:dLbl>
              <c:idx val="13"/>
              <c:layout>
                <c:manualLayout>
                  <c:x val="-0.14002147894369332"/>
                  <c:y val="2.89768105658121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79A8-44B7-B782-450C08976BE1}"/>
                </c:ext>
              </c:extLst>
            </c:dLbl>
            <c:dLbl>
              <c:idx val="14"/>
              <c:layout>
                <c:manualLayout>
                  <c:x val="-0.14520745964531159"/>
                  <c:y val="1.159072422632486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79A8-44B7-B782-450C08976BE1}"/>
                </c:ext>
              </c:extLst>
            </c:dLbl>
            <c:dLbl>
              <c:idx val="15"/>
              <c:layout>
                <c:manualLayout>
                  <c:x val="-0.14520745964531159"/>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79A8-44B7-B782-450C08976BE1}"/>
                </c:ext>
              </c:extLst>
            </c:dLbl>
            <c:dLbl>
              <c:idx val="16"/>
              <c:layout>
                <c:manualLayout>
                  <c:x val="-0.14847360662498826"/>
                  <c:y val="-1.159072422632480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79A8-44B7-B782-450C08976BE1}"/>
                </c:ext>
              </c:extLst>
            </c:dLbl>
            <c:dLbl>
              <c:idx val="17"/>
              <c:layout>
                <c:manualLayout>
                  <c:x val="-0.14780044999612071"/>
                  <c:y val="-2.607912950923099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79A8-44B7-B782-450C08976BE1}"/>
                </c:ext>
              </c:extLst>
            </c:dLbl>
            <c:dLbl>
              <c:idx val="18"/>
              <c:layout>
                <c:manualLayout>
                  <c:x val="-0.14780044999612071"/>
                  <c:y val="-4.346521584871822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5-79A8-44B7-B782-450C08976BE1}"/>
                </c:ext>
              </c:extLst>
            </c:dLbl>
            <c:dLbl>
              <c:idx val="19"/>
              <c:layout>
                <c:manualLayout>
                  <c:x val="-0.15304911164558926"/>
                  <c:y val="-6.0401819378641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7-79A8-44B7-B782-450C08976BE1}"/>
                </c:ext>
              </c:extLst>
            </c:dLbl>
            <c:dLbl>
              <c:idx val="20"/>
              <c:layout>
                <c:manualLayout>
                  <c:x val="-0.13425299418925155"/>
                  <c:y val="-7.6535628357573826E-2"/>
                </c:manualLayout>
              </c:layout>
              <c:spPr>
                <a:noFill/>
                <a:ln>
                  <a:noFill/>
                </a:ln>
                <a:effectLst/>
              </c:spPr>
              <c:txPr>
                <a:bodyPr rot="0" spcFirstLastPara="1" vertOverflow="ellipsis" vert="horz" wrap="square" lIns="38100" tIns="19050" rIns="38100" bIns="19050" anchor="ctr" anchorCtr="0">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2245407140319571"/>
                      <c:h val="5.763487621540038E-2"/>
                    </c:manualLayout>
                  </c15:layout>
                </c:ext>
                <c:ext xmlns:c16="http://schemas.microsoft.com/office/drawing/2014/chart" uri="{C3380CC4-5D6E-409C-BE32-E72D297353CC}">
                  <c16:uniqueId val="{00000029-79A8-44B7-B782-450C08976BE1}"/>
                </c:ext>
              </c:extLst>
            </c:dLbl>
            <c:spPr>
              <a:noFill/>
              <a:ln>
                <a:noFill/>
              </a:ln>
              <a:effectLst/>
            </c:spPr>
            <c:txPr>
              <a:bodyPr rot="0" spcFirstLastPara="1" vertOverflow="ellipsis" vert="horz" wrap="square" lIns="38100" tIns="19050" rIns="38100" bIns="19050" anchor="ctr" anchorCtr="0">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Sheet1!$A$2:$A$10</c:f>
              <c:strCache>
                <c:ptCount val="9"/>
                <c:pt idx="0">
                  <c:v>General Liability</c:v>
                </c:pt>
                <c:pt idx="1">
                  <c:v>Commercial Auto Liability</c:v>
                </c:pt>
                <c:pt idx="2">
                  <c:v>Property Lines</c:v>
                </c:pt>
                <c:pt idx="3">
                  <c:v>Commercial Multi-Peril</c:v>
                </c:pt>
                <c:pt idx="4">
                  <c:v>Private Passenger Auto</c:v>
                </c:pt>
                <c:pt idx="5">
                  <c:v>Medical Professional Liability</c:v>
                </c:pt>
                <c:pt idx="6">
                  <c:v>Auto Physical Damage</c:v>
                </c:pt>
                <c:pt idx="7">
                  <c:v>Other</c:v>
                </c:pt>
                <c:pt idx="8">
                  <c:v>Aviation</c:v>
                </c:pt>
              </c:strCache>
            </c:strRef>
          </c:cat>
          <c:val>
            <c:numRef>
              <c:f>Sheet1!$B$2:$B$10</c:f>
              <c:numCache>
                <c:formatCode>0%</c:formatCode>
                <c:ptCount val="9"/>
                <c:pt idx="0">
                  <c:v>0.04</c:v>
                </c:pt>
                <c:pt idx="1">
                  <c:v>0.14000000000000001</c:v>
                </c:pt>
                <c:pt idx="2">
                  <c:v>0.02</c:v>
                </c:pt>
                <c:pt idx="3">
                  <c:v>0.32</c:v>
                </c:pt>
                <c:pt idx="4">
                  <c:v>0.2</c:v>
                </c:pt>
                <c:pt idx="5">
                  <c:v>0.01</c:v>
                </c:pt>
                <c:pt idx="6">
                  <c:v>0.12</c:v>
                </c:pt>
                <c:pt idx="7">
                  <c:v>0</c:v>
                </c:pt>
                <c:pt idx="8">
                  <c:v>0.15</c:v>
                </c:pt>
              </c:numCache>
            </c:numRef>
          </c:val>
          <c:extLst>
            <c:ext xmlns:c16="http://schemas.microsoft.com/office/drawing/2014/chart" uri="{C3380CC4-5D6E-409C-BE32-E72D297353CC}">
              <c16:uniqueId val="{0000002C-79A8-44B7-B782-450C08976BE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8992936227078E-2"/>
          <c:y val="6.3190881695994419E-2"/>
          <c:w val="0.96602014127545843"/>
          <c:h val="0.78220179286598923"/>
        </c:manualLayout>
      </c:layout>
      <c:barChart>
        <c:barDir val="col"/>
        <c:grouping val="stacked"/>
        <c:varyColors val="0"/>
        <c:ser>
          <c:idx val="0"/>
          <c:order val="0"/>
          <c:tx>
            <c:strRef>
              <c:f>Sheet1!$B$1</c:f>
              <c:strCache>
                <c:ptCount val="1"/>
                <c:pt idx="0">
                  <c:v>Standard Commercial</c:v>
                </c:pt>
              </c:strCache>
            </c:strRef>
          </c:tx>
          <c:spPr>
            <a:solidFill>
              <a:srgbClr val="005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Sheet1!$B$2:$B$8</c:f>
              <c:numCache>
                <c:formatCode>"$"#,##0_);[Red]\("$"#,##0\)</c:formatCode>
                <c:ptCount val="7"/>
                <c:pt idx="0">
                  <c:v>74</c:v>
                </c:pt>
                <c:pt idx="1">
                  <c:v>74</c:v>
                </c:pt>
                <c:pt idx="2">
                  <c:v>68</c:v>
                </c:pt>
                <c:pt idx="3">
                  <c:v>74</c:v>
                </c:pt>
                <c:pt idx="4">
                  <c:v>74</c:v>
                </c:pt>
                <c:pt idx="5">
                  <c:v>79</c:v>
                </c:pt>
              </c:numCache>
            </c:numRef>
          </c:val>
          <c:extLst>
            <c:ext xmlns:c16="http://schemas.microsoft.com/office/drawing/2014/chart" uri="{C3380CC4-5D6E-409C-BE32-E72D297353CC}">
              <c16:uniqueId val="{00000000-3ACC-4B63-993E-E9DEF7846854}"/>
            </c:ext>
          </c:extLst>
        </c:ser>
        <c:ser>
          <c:idx val="1"/>
          <c:order val="1"/>
          <c:tx>
            <c:strRef>
              <c:f>Sheet1!$C$1</c:f>
              <c:strCache>
                <c:ptCount val="1"/>
                <c:pt idx="0">
                  <c:v>Runoff</c:v>
                </c:pt>
              </c:strCache>
            </c:strRef>
          </c:tx>
          <c:spPr>
            <a:solidFill>
              <a:srgbClr val="50CF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Sheet1!$C$2:$C$8</c:f>
              <c:numCache>
                <c:formatCode>"$"#,##0_);[Red]\("$"#,##0\)</c:formatCode>
                <c:ptCount val="7"/>
                <c:pt idx="0">
                  <c:v>223</c:v>
                </c:pt>
                <c:pt idx="1">
                  <c:v>195</c:v>
                </c:pt>
                <c:pt idx="2">
                  <c:v>189</c:v>
                </c:pt>
                <c:pt idx="3">
                  <c:v>97</c:v>
                </c:pt>
                <c:pt idx="4">
                  <c:v>26</c:v>
                </c:pt>
                <c:pt idx="5">
                  <c:v>11</c:v>
                </c:pt>
              </c:numCache>
            </c:numRef>
          </c:val>
          <c:extLst>
            <c:ext xmlns:c16="http://schemas.microsoft.com/office/drawing/2014/chart" uri="{C3380CC4-5D6E-409C-BE32-E72D297353CC}">
              <c16:uniqueId val="{00000001-3ACC-4B63-993E-E9DEF7846854}"/>
            </c:ext>
          </c:extLst>
        </c:ser>
        <c:ser>
          <c:idx val="2"/>
          <c:order val="2"/>
          <c:tx>
            <c:strRef>
              <c:f>Sheet1!$D$1</c:f>
              <c:strCache>
                <c:ptCount val="1"/>
                <c:pt idx="0">
                  <c:v>Personal</c:v>
                </c:pt>
              </c:strCache>
            </c:strRef>
          </c:tx>
          <c:spPr>
            <a:solidFill>
              <a:srgbClr val="8D8E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Sheet1!$D$2:$D$8</c:f>
              <c:numCache>
                <c:formatCode>"$"#,##0_);[Red]\("$"#,##0\)</c:formatCode>
                <c:ptCount val="7"/>
                <c:pt idx="0">
                  <c:v>31</c:v>
                </c:pt>
                <c:pt idx="1">
                  <c:v>43</c:v>
                </c:pt>
                <c:pt idx="2">
                  <c:v>84</c:v>
                </c:pt>
                <c:pt idx="3">
                  <c:v>75</c:v>
                </c:pt>
                <c:pt idx="4">
                  <c:v>67</c:v>
                </c:pt>
                <c:pt idx="5">
                  <c:v>61</c:v>
                </c:pt>
              </c:numCache>
            </c:numRef>
          </c:val>
          <c:extLst>
            <c:ext xmlns:c16="http://schemas.microsoft.com/office/drawing/2014/chart" uri="{C3380CC4-5D6E-409C-BE32-E72D297353CC}">
              <c16:uniqueId val="{00000002-3ACC-4B63-993E-E9DEF7846854}"/>
            </c:ext>
          </c:extLst>
        </c:ser>
        <c:dLbls>
          <c:showLegendKey val="0"/>
          <c:showVal val="0"/>
          <c:showCatName val="0"/>
          <c:showSerName val="0"/>
          <c:showPercent val="0"/>
          <c:showBubbleSize val="0"/>
        </c:dLbls>
        <c:gapWidth val="70"/>
        <c:overlap val="100"/>
        <c:axId val="1577023264"/>
        <c:axId val="1546418544"/>
      </c:barChart>
      <c:catAx>
        <c:axId val="1577023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46418544"/>
        <c:crosses val="autoZero"/>
        <c:auto val="1"/>
        <c:lblAlgn val="ctr"/>
        <c:lblOffset val="100"/>
        <c:noMultiLvlLbl val="0"/>
      </c:catAx>
      <c:valAx>
        <c:axId val="1546418544"/>
        <c:scaling>
          <c:orientation val="minMax"/>
        </c:scaling>
        <c:delete val="1"/>
        <c:axPos val="l"/>
        <c:numFmt formatCode="&quot;$&quot;#,##0_);[Red]\(&quot;$&quot;#,##0\)" sourceLinked="1"/>
        <c:majorTickMark val="none"/>
        <c:minorTickMark val="none"/>
        <c:tickLblPos val="nextTo"/>
        <c:crossAx val="157702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32329835801"/>
          <c:y val="2.8767309117091546E-2"/>
          <c:w val="0.8890258888093534"/>
          <c:h val="0.80837691584521509"/>
        </c:manualLayout>
      </c:layout>
      <c:barChart>
        <c:barDir val="col"/>
        <c:grouping val="stacked"/>
        <c:varyColors val="0"/>
        <c:ser>
          <c:idx val="0"/>
          <c:order val="0"/>
          <c:tx>
            <c:strRef>
              <c:f>Sheet1!$B$1</c:f>
              <c:strCache>
                <c:ptCount val="1"/>
                <c:pt idx="0">
                  <c:v>Commercial</c:v>
                </c:pt>
              </c:strCache>
            </c:strRef>
          </c:tx>
          <c:spPr>
            <a:solidFill>
              <a:srgbClr val="005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c:formatCode>
                <c:ptCount val="6"/>
                <c:pt idx="0">
                  <c:v>107</c:v>
                </c:pt>
                <c:pt idx="1">
                  <c:v>113</c:v>
                </c:pt>
                <c:pt idx="2">
                  <c:v>123</c:v>
                </c:pt>
                <c:pt idx="3">
                  <c:v>130</c:v>
                </c:pt>
                <c:pt idx="4">
                  <c:v>139</c:v>
                </c:pt>
                <c:pt idx="5">
                  <c:v>145</c:v>
                </c:pt>
              </c:numCache>
            </c:numRef>
          </c:val>
          <c:extLst>
            <c:ext xmlns:c16="http://schemas.microsoft.com/office/drawing/2014/chart" uri="{C3380CC4-5D6E-409C-BE32-E72D297353CC}">
              <c16:uniqueId val="{00000000-7CC5-4E01-9786-C91A1DF36357}"/>
            </c:ext>
          </c:extLst>
        </c:ser>
        <c:ser>
          <c:idx val="1"/>
          <c:order val="1"/>
          <c:tx>
            <c:strRef>
              <c:f>Sheet1!$C$1</c:f>
              <c:strCache>
                <c:ptCount val="1"/>
                <c:pt idx="0">
                  <c:v>Runoff</c:v>
                </c:pt>
              </c:strCache>
            </c:strRef>
          </c:tx>
          <c:spPr>
            <a:solidFill>
              <a:srgbClr val="50CF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c:formatCode>
                <c:ptCount val="6"/>
                <c:pt idx="0">
                  <c:v>274</c:v>
                </c:pt>
                <c:pt idx="1">
                  <c:v>255</c:v>
                </c:pt>
                <c:pt idx="2">
                  <c:v>263</c:v>
                </c:pt>
                <c:pt idx="3">
                  <c:v>132</c:v>
                </c:pt>
                <c:pt idx="4">
                  <c:v>28</c:v>
                </c:pt>
                <c:pt idx="5">
                  <c:v>11</c:v>
                </c:pt>
              </c:numCache>
            </c:numRef>
          </c:val>
          <c:extLst>
            <c:ext xmlns:c16="http://schemas.microsoft.com/office/drawing/2014/chart" uri="{C3380CC4-5D6E-409C-BE32-E72D297353CC}">
              <c16:uniqueId val="{00000001-7CC5-4E01-9786-C91A1DF36357}"/>
            </c:ext>
          </c:extLst>
        </c:ser>
        <c:ser>
          <c:idx val="2"/>
          <c:order val="2"/>
          <c:tx>
            <c:strRef>
              <c:f>Sheet1!$D$1</c:f>
              <c:strCache>
                <c:ptCount val="1"/>
                <c:pt idx="0">
                  <c:v>Personal</c:v>
                </c:pt>
              </c:strCache>
            </c:strRef>
          </c:tx>
          <c:spPr>
            <a:solidFill>
              <a:schemeClr val="accent4"/>
            </a:solidFill>
            <a:ln>
              <a:noFill/>
            </a:ln>
            <a:effectLst/>
          </c:spPr>
          <c:invertIfNegative val="0"/>
          <c:dLbls>
            <c:dLbl>
              <c:idx val="5"/>
              <c:layout>
                <c:manualLayout>
                  <c:x val="-1.5855386557237334E-16"/>
                  <c:y val="-1.9729462975410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14-4CC4-8F62-741057311C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c:formatCode>
                <c:ptCount val="6"/>
                <c:pt idx="0">
                  <c:v>61</c:v>
                </c:pt>
                <c:pt idx="1">
                  <c:v>75</c:v>
                </c:pt>
                <c:pt idx="2">
                  <c:v>99</c:v>
                </c:pt>
                <c:pt idx="3">
                  <c:v>85</c:v>
                </c:pt>
                <c:pt idx="4">
                  <c:v>67</c:v>
                </c:pt>
                <c:pt idx="5">
                  <c:v>61</c:v>
                </c:pt>
              </c:numCache>
            </c:numRef>
          </c:val>
          <c:extLst>
            <c:ext xmlns:c16="http://schemas.microsoft.com/office/drawing/2014/chart" uri="{C3380CC4-5D6E-409C-BE32-E72D297353CC}">
              <c16:uniqueId val="{00000002-7CC5-4E01-9786-C91A1DF36357}"/>
            </c:ext>
          </c:extLst>
        </c:ser>
        <c:dLbls>
          <c:showLegendKey val="0"/>
          <c:showVal val="0"/>
          <c:showCatName val="0"/>
          <c:showSerName val="0"/>
          <c:showPercent val="0"/>
          <c:showBubbleSize val="0"/>
        </c:dLbls>
        <c:gapWidth val="71"/>
        <c:overlap val="100"/>
        <c:axId val="1226860096"/>
        <c:axId val="1546394832"/>
      </c:barChart>
      <c:catAx>
        <c:axId val="1226860096"/>
        <c:scaling>
          <c:orientation val="minMax"/>
        </c:scaling>
        <c:delete val="1"/>
        <c:axPos val="b"/>
        <c:numFmt formatCode="General" sourceLinked="1"/>
        <c:majorTickMark val="none"/>
        <c:minorTickMark val="none"/>
        <c:tickLblPos val="nextTo"/>
        <c:crossAx val="1546394832"/>
        <c:crosses val="autoZero"/>
        <c:auto val="1"/>
        <c:lblAlgn val="ctr"/>
        <c:lblOffset val="100"/>
        <c:noMultiLvlLbl val="0"/>
      </c:catAx>
      <c:valAx>
        <c:axId val="1546394832"/>
        <c:scaling>
          <c:orientation val="minMax"/>
        </c:scaling>
        <c:delete val="1"/>
        <c:axPos val="l"/>
        <c:numFmt formatCode="&quot;$&quot;#,##0" sourceLinked="1"/>
        <c:majorTickMark val="none"/>
        <c:minorTickMark val="none"/>
        <c:tickLblPos val="nextTo"/>
        <c:crossAx val="122686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0844788342423763E-2"/>
          <c:w val="0.98429709015188926"/>
          <c:h val="0.91831042331515245"/>
        </c:manualLayout>
      </c:layout>
      <c:barChart>
        <c:barDir val="col"/>
        <c:grouping val="stacked"/>
        <c:varyColors val="0"/>
        <c:ser>
          <c:idx val="0"/>
          <c:order val="0"/>
          <c:tx>
            <c:strRef>
              <c:f>Sheet1!$B$1</c:f>
              <c:strCache>
                <c:ptCount val="1"/>
                <c:pt idx="0">
                  <c:v>Accident Year Loss Ratio</c:v>
                </c:pt>
              </c:strCache>
            </c:strRef>
          </c:tx>
          <c:spPr>
            <a:solidFill>
              <a:srgbClr val="005581"/>
            </a:solidFill>
            <a:ln>
              <a:noFill/>
            </a:ln>
            <a:effectLst/>
          </c:spPr>
          <c:invertIfNegative val="0"/>
          <c:dLbls>
            <c:dLbl>
              <c:idx val="3"/>
              <c:tx>
                <c:rich>
                  <a:bodyPr/>
                  <a:lstStyle/>
                  <a:p>
                    <a:fld id="{F18F201B-94A4-4E72-B402-16BC8E97D437}"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71-4336-B033-FC4BED331045}"/>
                </c:ext>
              </c:extLst>
            </c:dLbl>
            <c:dLbl>
              <c:idx val="5"/>
              <c:tx>
                <c:rich>
                  <a:bodyPr/>
                  <a:lstStyle/>
                  <a:p>
                    <a:r>
                      <a:rPr lang="en-US" dirty="0">
                        <a:solidFill>
                          <a:schemeClr val="bg1"/>
                        </a:solidFill>
                      </a:rPr>
                      <a:t>75.6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C5-4193-ABF5-975D4347F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0.0</c:formatCode>
                <c:ptCount val="6"/>
                <c:pt idx="0">
                  <c:v>66.7</c:v>
                </c:pt>
                <c:pt idx="1">
                  <c:v>66.3</c:v>
                </c:pt>
                <c:pt idx="2">
                  <c:v>67.8</c:v>
                </c:pt>
                <c:pt idx="3">
                  <c:v>64.3</c:v>
                </c:pt>
                <c:pt idx="4">
                  <c:v>66.2</c:v>
                </c:pt>
                <c:pt idx="5">
                  <c:v>75.600000000000009</c:v>
                </c:pt>
              </c:numCache>
            </c:numRef>
          </c:val>
          <c:extLst>
            <c:ext xmlns:c16="http://schemas.microsoft.com/office/drawing/2014/chart" uri="{C3380CC4-5D6E-409C-BE32-E72D297353CC}">
              <c16:uniqueId val="{00000000-E871-4336-B033-FC4BED331045}"/>
            </c:ext>
          </c:extLst>
        </c:ser>
        <c:ser>
          <c:idx val="1"/>
          <c:order val="1"/>
          <c:tx>
            <c:strRef>
              <c:f>Sheet1!$C$1</c:f>
              <c:strCache>
                <c:ptCount val="1"/>
                <c:pt idx="0">
                  <c:v>Expense Ratio</c:v>
                </c:pt>
              </c:strCache>
            </c:strRef>
          </c:tx>
          <c:spPr>
            <a:solidFill>
              <a:srgbClr val="7F7F7F"/>
            </a:solidFill>
            <a:ln>
              <a:noFill/>
            </a:ln>
            <a:effectLst/>
          </c:spPr>
          <c:invertIfNegative val="0"/>
          <c:dLbls>
            <c:dLbl>
              <c:idx val="5"/>
              <c:tx>
                <c:rich>
                  <a:bodyPr/>
                  <a:lstStyle/>
                  <a:p>
                    <a:r>
                      <a:rPr lang="en-US" dirty="0"/>
                      <a:t>44.5</a:t>
                    </a:r>
                  </a:p>
                </c:rich>
              </c:tx>
              <c:dLblPos val="ctr"/>
              <c:showLegendKey val="0"/>
              <c:showVal val="1"/>
              <c:showCatName val="0"/>
              <c:showSerName val="0"/>
              <c:showPercent val="0"/>
              <c:showBubbleSize val="0"/>
              <c:extLst>
                <c:ext xmlns:c15="http://schemas.microsoft.com/office/drawing/2012/chart" uri="{CE6537A1-D6FC-4f65-9D91-7224C49458BB}">
                  <c15:layout>
                    <c:manualLayout>
                      <c:w val="4.8718339626243543E-2"/>
                      <c:h val="7.4597436163572117E-2"/>
                    </c:manualLayout>
                  </c15:layout>
                  <c15:showDataLabelsRange val="0"/>
                </c:ext>
                <c:ext xmlns:c16="http://schemas.microsoft.com/office/drawing/2014/chart" uri="{C3380CC4-5D6E-409C-BE32-E72D297353CC}">
                  <c16:uniqueId val="{00000000-3BC5-4193-ABF5-975D4347F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0.0</c:formatCode>
                <c:ptCount val="6"/>
                <c:pt idx="0">
                  <c:v>28</c:v>
                </c:pt>
                <c:pt idx="1">
                  <c:v>26.6</c:v>
                </c:pt>
                <c:pt idx="2">
                  <c:v>25.1</c:v>
                </c:pt>
                <c:pt idx="3">
                  <c:v>25</c:v>
                </c:pt>
                <c:pt idx="4">
                  <c:v>28.5</c:v>
                </c:pt>
                <c:pt idx="5">
                  <c:v>44.5</c:v>
                </c:pt>
              </c:numCache>
            </c:numRef>
          </c:val>
          <c:extLst>
            <c:ext xmlns:c16="http://schemas.microsoft.com/office/drawing/2014/chart" uri="{C3380CC4-5D6E-409C-BE32-E72D297353CC}">
              <c16:uniqueId val="{00000001-E871-4336-B033-FC4BED331045}"/>
            </c:ext>
          </c:extLst>
        </c:ser>
        <c:ser>
          <c:idx val="2"/>
          <c:order val="2"/>
          <c:tx>
            <c:strRef>
              <c:f>Sheet1!$D$1</c:f>
              <c:strCache>
                <c:ptCount val="1"/>
                <c:pt idx="0">
                  <c:v>Catastrophe Losses</c:v>
                </c:pt>
              </c:strCache>
            </c:strRef>
          </c:tx>
          <c:spPr>
            <a:solidFill>
              <a:srgbClr val="C00000"/>
            </a:solidFill>
            <a:ln>
              <a:noFill/>
            </a:ln>
            <a:effectLst/>
          </c:spPr>
          <c:invertIfNegative val="0"/>
          <c:dLbls>
            <c:delete val="1"/>
          </c:dLbls>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0.0</c:formatCode>
                <c:ptCount val="6"/>
                <c:pt idx="0">
                  <c:v>2.1</c:v>
                </c:pt>
                <c:pt idx="1">
                  <c:v>2.6</c:v>
                </c:pt>
                <c:pt idx="2">
                  <c:v>1.2</c:v>
                </c:pt>
                <c:pt idx="3">
                  <c:v>4.8</c:v>
                </c:pt>
                <c:pt idx="4">
                  <c:v>4.8</c:v>
                </c:pt>
                <c:pt idx="5">
                  <c:v>3.9</c:v>
                </c:pt>
              </c:numCache>
            </c:numRef>
          </c:val>
          <c:extLst>
            <c:ext xmlns:c16="http://schemas.microsoft.com/office/drawing/2014/chart" uri="{C3380CC4-5D6E-409C-BE32-E72D297353CC}">
              <c16:uniqueId val="{00000002-E871-4336-B033-FC4BED331045}"/>
            </c:ext>
          </c:extLst>
        </c:ser>
        <c:ser>
          <c:idx val="3"/>
          <c:order val="3"/>
          <c:tx>
            <c:strRef>
              <c:f>Sheet1!$E$1</c:f>
              <c:strCache>
                <c:ptCount val="1"/>
                <c:pt idx="0">
                  <c:v>Prior Year Development</c:v>
                </c:pt>
              </c:strCache>
            </c:strRef>
          </c:tx>
          <c:spPr>
            <a:solidFill>
              <a:srgbClr val="00B0F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1EF-49C0-BD75-E4A60832682D}"/>
                </c:ext>
              </c:extLst>
            </c:dLbl>
            <c:dLbl>
              <c:idx val="4"/>
              <c:delete val="1"/>
              <c:extLst>
                <c:ext xmlns:c15="http://schemas.microsoft.com/office/drawing/2012/chart" uri="{CE6537A1-D6FC-4f65-9D91-7224C49458BB}"/>
                <c:ext xmlns:c16="http://schemas.microsoft.com/office/drawing/2014/chart" uri="{C3380CC4-5D6E-409C-BE32-E72D297353CC}">
                  <c16:uniqueId val="{00000001-31EF-49C0-BD75-E4A60832682D}"/>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Sheet1!$E$2:$E$7</c:f>
              <c:numCache>
                <c:formatCode>0.0</c:formatCode>
                <c:ptCount val="6"/>
                <c:pt idx="0">
                  <c:v>11.1</c:v>
                </c:pt>
                <c:pt idx="1">
                  <c:v>1.6</c:v>
                </c:pt>
                <c:pt idx="2">
                  <c:v>13.9</c:v>
                </c:pt>
                <c:pt idx="3">
                  <c:v>12.1</c:v>
                </c:pt>
                <c:pt idx="4">
                  <c:v>1.6</c:v>
                </c:pt>
                <c:pt idx="5">
                  <c:v>61.9</c:v>
                </c:pt>
              </c:numCache>
            </c:numRef>
          </c:val>
          <c:extLst>
            <c:ext xmlns:c16="http://schemas.microsoft.com/office/drawing/2014/chart" uri="{C3380CC4-5D6E-409C-BE32-E72D297353CC}">
              <c16:uniqueId val="{00000003-E871-4336-B033-FC4BED331045}"/>
            </c:ext>
          </c:extLst>
        </c:ser>
        <c:ser>
          <c:idx val="4"/>
          <c:order val="4"/>
          <c:tx>
            <c:strRef>
              <c:f>Sheet1!$F$1</c:f>
              <c:strCache>
                <c:ptCount val="1"/>
                <c:pt idx="0">
                  <c:v>Loss Portfolio Transfer</c:v>
                </c:pt>
              </c:strCache>
            </c:strRef>
          </c:tx>
          <c:spPr>
            <a:solidFill>
              <a:schemeClr val="tx2">
                <a:lumMod val="40000"/>
                <a:lumOff val="60000"/>
              </a:schemeClr>
            </a:solidFill>
            <a:ln>
              <a:noFill/>
            </a:ln>
            <a:effectLst/>
          </c:spPr>
          <c:invertIfNegative val="0"/>
          <c:dLbls>
            <c:delete val="1"/>
          </c:dLbls>
          <c:cat>
            <c:numRef>
              <c:f>Sheet1!$A$2:$A$7</c:f>
              <c:numCache>
                <c:formatCode>General</c:formatCode>
                <c:ptCount val="6"/>
                <c:pt idx="0">
                  <c:v>2017</c:v>
                </c:pt>
                <c:pt idx="1">
                  <c:v>2018</c:v>
                </c:pt>
                <c:pt idx="2">
                  <c:v>2019</c:v>
                </c:pt>
                <c:pt idx="3">
                  <c:v>2020</c:v>
                </c:pt>
                <c:pt idx="4">
                  <c:v>2021</c:v>
                </c:pt>
                <c:pt idx="5">
                  <c:v>2022</c:v>
                </c:pt>
              </c:numCache>
            </c:numRef>
          </c:cat>
          <c:val>
            <c:numRef>
              <c:f>Sheet1!$F$2:$F$7</c:f>
              <c:numCache>
                <c:formatCode>General</c:formatCode>
                <c:ptCount val="6"/>
                <c:pt idx="3" formatCode="0.0">
                  <c:v>4.5</c:v>
                </c:pt>
              </c:numCache>
            </c:numRef>
          </c:val>
          <c:extLst>
            <c:ext xmlns:c16="http://schemas.microsoft.com/office/drawing/2014/chart" uri="{C3380CC4-5D6E-409C-BE32-E72D297353CC}">
              <c16:uniqueId val="{00000004-E871-4336-B033-FC4BED331045}"/>
            </c:ext>
          </c:extLst>
        </c:ser>
        <c:dLbls>
          <c:dLblPos val="ctr"/>
          <c:showLegendKey val="0"/>
          <c:showVal val="1"/>
          <c:showCatName val="0"/>
          <c:showSerName val="0"/>
          <c:showPercent val="0"/>
          <c:showBubbleSize val="0"/>
        </c:dLbls>
        <c:gapWidth val="70"/>
        <c:overlap val="100"/>
        <c:axId val="1440258704"/>
        <c:axId val="1435848272"/>
      </c:barChart>
      <c:catAx>
        <c:axId val="144025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848272"/>
        <c:crossesAt val="0"/>
        <c:auto val="1"/>
        <c:lblAlgn val="ctr"/>
        <c:lblOffset val="100"/>
        <c:noMultiLvlLbl val="0"/>
      </c:catAx>
      <c:valAx>
        <c:axId val="1435848272"/>
        <c:scaling>
          <c:orientation val="minMax"/>
          <c:min val="-2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4402587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372455102992"/>
          <c:y val="0.20618122118130244"/>
          <c:w val="0.8890258888093534"/>
          <c:h val="0.71895915354330708"/>
        </c:manualLayout>
      </c:layout>
      <c:barChart>
        <c:barDir val="col"/>
        <c:grouping val="stacked"/>
        <c:varyColors val="0"/>
        <c:ser>
          <c:idx val="0"/>
          <c:order val="0"/>
          <c:tx>
            <c:strRef>
              <c:f>Sheet1!$B$1</c:f>
              <c:strCache>
                <c:ptCount val="1"/>
                <c:pt idx="0">
                  <c:v>Cash &amp; Cash Equivalents</c:v>
                </c:pt>
              </c:strCache>
            </c:strRef>
          </c:tx>
          <c:spPr>
            <a:solidFill>
              <a:srgbClr val="005482"/>
            </a:solidFill>
            <a:ln>
              <a:noFill/>
            </a:ln>
            <a:effectLst/>
          </c:spPr>
          <c:invertIfNegative val="0"/>
          <c:dLbls>
            <c:dLbl>
              <c:idx val="1"/>
              <c:layout>
                <c:manualLayout>
                  <c:x val="0"/>
                  <c:y val="6.88126832069961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57-4A5C-A217-621ED60910F0}"/>
                </c:ext>
              </c:extLst>
            </c:dLbl>
            <c:dLbl>
              <c:idx val="2"/>
              <c:layout>
                <c:manualLayout>
                  <c:x val="0"/>
                  <c:y val="-6.8812683206997396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3431158379239669E-2"/>
                      <c:h val="7.4077124388406954E-2"/>
                    </c:manualLayout>
                  </c15:layout>
                </c:ext>
                <c:ext xmlns:c16="http://schemas.microsoft.com/office/drawing/2014/chart" uri="{C3380CC4-5D6E-409C-BE32-E72D297353CC}">
                  <c16:uniqueId val="{00000000-7C57-4A5C-A217-621ED60910F0}"/>
                </c:ext>
              </c:extLst>
            </c:dLbl>
            <c:dLbl>
              <c:idx val="3"/>
              <c:layout>
                <c:manualLayout>
                  <c:x val="0"/>
                  <c:y val="6.88126832069948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57-4A5C-A217-621ED60910F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Q1 22</c:v>
                </c:pt>
                <c:pt idx="6">
                  <c:v>Q2 22</c:v>
                </c:pt>
                <c:pt idx="7">
                  <c:v>Q3 22</c:v>
                </c:pt>
                <c:pt idx="8">
                  <c:v>Q4 22</c:v>
                </c:pt>
              </c:strCache>
            </c:strRef>
          </c:cat>
          <c:val>
            <c:numRef>
              <c:f>Sheet1!$B$2:$B$10</c:f>
              <c:numCache>
                <c:formatCode>"$"#,##0_);[Red]\("$"#,##0\)</c:formatCode>
                <c:ptCount val="9"/>
                <c:pt idx="0">
                  <c:v>68</c:v>
                </c:pt>
                <c:pt idx="1">
                  <c:v>40</c:v>
                </c:pt>
                <c:pt idx="2">
                  <c:v>55</c:v>
                </c:pt>
                <c:pt idx="3">
                  <c:v>108</c:v>
                </c:pt>
                <c:pt idx="4">
                  <c:v>357</c:v>
                </c:pt>
                <c:pt idx="5">
                  <c:v>188</c:v>
                </c:pt>
                <c:pt idx="6">
                  <c:v>117</c:v>
                </c:pt>
                <c:pt idx="7">
                  <c:v>138</c:v>
                </c:pt>
                <c:pt idx="8">
                  <c:v>89</c:v>
                </c:pt>
              </c:numCache>
            </c:numRef>
          </c:val>
          <c:extLst>
            <c:ext xmlns:c16="http://schemas.microsoft.com/office/drawing/2014/chart" uri="{C3380CC4-5D6E-409C-BE32-E72D297353CC}">
              <c16:uniqueId val="{00000000-4480-4264-8F7B-F8E7E59A4C02}"/>
            </c:ext>
          </c:extLst>
        </c:ser>
        <c:ser>
          <c:idx val="1"/>
          <c:order val="1"/>
          <c:tx>
            <c:strRef>
              <c:f>Sheet1!$C$1</c:f>
              <c:strCache>
                <c:ptCount val="1"/>
                <c:pt idx="0">
                  <c:v>Invested Assets</c:v>
                </c:pt>
              </c:strCache>
            </c:strRef>
          </c:tx>
          <c:spPr>
            <a:solidFill>
              <a:srgbClr val="50CF5C"/>
            </a:solidFill>
            <a:ln>
              <a:noFill/>
            </a:ln>
            <a:effectLst/>
          </c:spPr>
          <c:invertIfNegative val="0"/>
          <c:dLbls>
            <c:dLbl>
              <c:idx val="8"/>
              <c:tx>
                <c:rich>
                  <a:bodyPr/>
                  <a:lstStyle/>
                  <a:p>
                    <a:r>
                      <a:rPr lang="en-US"/>
                      <a:t>$455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F4-41CF-BE23-1E941131C9D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Q1 22</c:v>
                </c:pt>
                <c:pt idx="6">
                  <c:v>Q2 22</c:v>
                </c:pt>
                <c:pt idx="7">
                  <c:v>Q3 22</c:v>
                </c:pt>
                <c:pt idx="8">
                  <c:v>Q4 22</c:v>
                </c:pt>
              </c:strCache>
            </c:strRef>
          </c:cat>
          <c:val>
            <c:numRef>
              <c:f>Sheet1!$C$2:$C$10</c:f>
              <c:numCache>
                <c:formatCode>"$"#,##0_);[Red]\("$"#,##0\)</c:formatCode>
                <c:ptCount val="9"/>
                <c:pt idx="0">
                  <c:v>661</c:v>
                </c:pt>
                <c:pt idx="1">
                  <c:v>628</c:v>
                </c:pt>
                <c:pt idx="2">
                  <c:v>676</c:v>
                </c:pt>
                <c:pt idx="3">
                  <c:v>537</c:v>
                </c:pt>
                <c:pt idx="4">
                  <c:v>339</c:v>
                </c:pt>
                <c:pt idx="5">
                  <c:v>441</c:v>
                </c:pt>
                <c:pt idx="6">
                  <c:v>480</c:v>
                </c:pt>
                <c:pt idx="7">
                  <c:v>458</c:v>
                </c:pt>
                <c:pt idx="8">
                  <c:v>454</c:v>
                </c:pt>
              </c:numCache>
            </c:numRef>
          </c:val>
          <c:extLst>
            <c:ext xmlns:c16="http://schemas.microsoft.com/office/drawing/2014/chart" uri="{C3380CC4-5D6E-409C-BE32-E72D297353CC}">
              <c16:uniqueId val="{00000001-4480-4264-8F7B-F8E7E59A4C02}"/>
            </c:ext>
          </c:extLst>
        </c:ser>
        <c:dLbls>
          <c:showLegendKey val="0"/>
          <c:showVal val="0"/>
          <c:showCatName val="0"/>
          <c:showSerName val="0"/>
          <c:showPercent val="0"/>
          <c:showBubbleSize val="0"/>
        </c:dLbls>
        <c:gapWidth val="80"/>
        <c:overlap val="100"/>
        <c:axId val="1466550448"/>
        <c:axId val="1435839952"/>
      </c:barChart>
      <c:catAx>
        <c:axId val="1466550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839952"/>
        <c:crosses val="autoZero"/>
        <c:auto val="1"/>
        <c:lblAlgn val="ctr"/>
        <c:lblOffset val="100"/>
        <c:noMultiLvlLbl val="0"/>
      </c:catAx>
      <c:valAx>
        <c:axId val="1435839952"/>
        <c:scaling>
          <c:orientation val="minMax"/>
          <c:max val="750"/>
          <c:min val="0"/>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1466550448"/>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$M</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B8FC-4DF0-A6AA-567ACB561CA8}"/>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B8FC-4DF0-A6AA-567ACB561CA8}"/>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B8FC-4DF0-A6AA-567ACB561CA8}"/>
              </c:ext>
            </c:extLst>
          </c:dPt>
          <c:cat>
            <c:strRef>
              <c:f>Sheet1!$A$2:$A$4</c:f>
              <c:strCache>
                <c:ptCount val="3"/>
                <c:pt idx="0">
                  <c:v>Large Cap</c:v>
                </c:pt>
                <c:pt idx="1">
                  <c:v>Small Cap</c:v>
                </c:pt>
                <c:pt idx="2">
                  <c:v>Mid Cap</c:v>
                </c:pt>
              </c:strCache>
            </c:strRef>
          </c:cat>
          <c:val>
            <c:numRef>
              <c:f>Sheet1!$B$2:$B$4</c:f>
              <c:numCache>
                <c:formatCode>General</c:formatCode>
                <c:ptCount val="3"/>
                <c:pt idx="0">
                  <c:v>19</c:v>
                </c:pt>
                <c:pt idx="1">
                  <c:v>13</c:v>
                </c:pt>
                <c:pt idx="2">
                  <c:v>9</c:v>
                </c:pt>
              </c:numCache>
            </c:numRef>
          </c:val>
          <c:extLst>
            <c:ext xmlns:c16="http://schemas.microsoft.com/office/drawing/2014/chart" uri="{C3380CC4-5D6E-409C-BE32-E72D297353CC}">
              <c16:uniqueId val="{00000006-B8FC-4DF0-A6AA-567ACB561C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$M</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0C66-4FE1-969C-819C2C5E42A7}"/>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0C66-4FE1-969C-819C2C5E42A7}"/>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0C66-4FE1-969C-819C2C5E42A7}"/>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0C66-4FE1-969C-819C2C5E42A7}"/>
              </c:ext>
            </c:extLst>
          </c:dPt>
          <c:cat>
            <c:strRef>
              <c:f>Sheet1!$A$2:$A$5</c:f>
              <c:strCache>
                <c:ptCount val="4"/>
                <c:pt idx="0">
                  <c:v>Fixed Income</c:v>
                </c:pt>
                <c:pt idx="1">
                  <c:v>Cash &amp; Cash Equiv</c:v>
                </c:pt>
                <c:pt idx="2">
                  <c:v>Bank Loans</c:v>
                </c:pt>
                <c:pt idx="3">
                  <c:v>Equities</c:v>
                </c:pt>
              </c:strCache>
            </c:strRef>
          </c:cat>
          <c:val>
            <c:numRef>
              <c:f>Sheet1!$B$2:$B$5</c:f>
              <c:numCache>
                <c:formatCode>_(* #,##0_);_(* \(#,##0\);_(* "-"??_);_(@_)</c:formatCode>
                <c:ptCount val="4"/>
                <c:pt idx="0">
                  <c:v>301</c:v>
                </c:pt>
                <c:pt idx="1">
                  <c:v>179</c:v>
                </c:pt>
                <c:pt idx="2">
                  <c:v>75</c:v>
                </c:pt>
                <c:pt idx="3">
                  <c:v>41</c:v>
                </c:pt>
              </c:numCache>
            </c:numRef>
          </c:val>
          <c:extLst>
            <c:ext xmlns:c16="http://schemas.microsoft.com/office/drawing/2014/chart" uri="{C3380CC4-5D6E-409C-BE32-E72D297353CC}">
              <c16:uniqueId val="{00000008-0C66-4FE1-969C-819C2C5E42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c:v>
                </c:pt>
              </c:strCache>
            </c:strRef>
          </c:tx>
          <c:dPt>
            <c:idx val="0"/>
            <c:bubble3D val="0"/>
            <c:spPr>
              <a:solidFill>
                <a:srgbClr val="005581"/>
              </a:solidFill>
              <a:ln w="19050">
                <a:solidFill>
                  <a:schemeClr val="lt1"/>
                </a:solidFill>
              </a:ln>
              <a:effectLst/>
            </c:spPr>
            <c:extLst>
              <c:ext xmlns:c16="http://schemas.microsoft.com/office/drawing/2014/chart" uri="{C3380CC4-5D6E-409C-BE32-E72D297353CC}">
                <c16:uniqueId val="{00000001-F383-4EB6-A8BF-C7C3E199EF0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383-4EB6-A8BF-C7C3E199EF0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383-4EB6-A8BF-C7C3E199EF05}"/>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F383-4EB6-A8BF-C7C3E199EF05}"/>
              </c:ext>
            </c:extLst>
          </c:dPt>
          <c:dPt>
            <c:idx val="4"/>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9-F383-4EB6-A8BF-C7C3E199EF05}"/>
              </c:ext>
            </c:extLst>
          </c:dPt>
          <c:cat>
            <c:strRef>
              <c:f>Sheet1!$A$2:$A$6</c:f>
              <c:strCache>
                <c:ptCount val="5"/>
                <c:pt idx="0">
                  <c:v>Corporates</c:v>
                </c:pt>
                <c:pt idx="1">
                  <c:v>Gov't</c:v>
                </c:pt>
                <c:pt idx="2">
                  <c:v>Bank Loans</c:v>
                </c:pt>
                <c:pt idx="3">
                  <c:v>Muni</c:v>
                </c:pt>
                <c:pt idx="4">
                  <c:v>Asset Backed</c:v>
                </c:pt>
              </c:strCache>
            </c:strRef>
          </c:cat>
          <c:val>
            <c:numRef>
              <c:f>Sheet1!$B$2:$B$6</c:f>
              <c:numCache>
                <c:formatCode>_(* #,##0_);_(* \(#,##0\);_(* "-"??_);_(@_)</c:formatCode>
                <c:ptCount val="5"/>
                <c:pt idx="0">
                  <c:v>235</c:v>
                </c:pt>
                <c:pt idx="1">
                  <c:v>80</c:v>
                </c:pt>
                <c:pt idx="2">
                  <c:v>75</c:v>
                </c:pt>
                <c:pt idx="3">
                  <c:v>35</c:v>
                </c:pt>
                <c:pt idx="4">
                  <c:v>2</c:v>
                </c:pt>
              </c:numCache>
            </c:numRef>
          </c:val>
          <c:extLst>
            <c:ext xmlns:c16="http://schemas.microsoft.com/office/drawing/2014/chart" uri="{C3380CC4-5D6E-409C-BE32-E72D297353CC}">
              <c16:uniqueId val="{0000000A-F383-4EB6-A8BF-C7C3E199EF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0.27777</cdr:x>
      <cdr:y>0.4077</cdr:y>
    </cdr:from>
    <cdr:to>
      <cdr:x>0.3425</cdr:x>
      <cdr:y>0.49769</cdr:y>
    </cdr:to>
    <cdr:sp macro="" textlink="">
      <cdr:nvSpPr>
        <cdr:cNvPr id="5" name="TextBox 43">
          <a:extLst xmlns:a="http://schemas.openxmlformats.org/drawingml/2006/main">
            <a:ext uri="{FF2B5EF4-FFF2-40B4-BE49-F238E27FC236}">
              <a16:creationId xmlns:a16="http://schemas.microsoft.com/office/drawing/2014/main" id="{4A713674-5892-41F8-9F1B-7067650DD3B5}"/>
            </a:ext>
          </a:extLst>
        </cdr:cNvPr>
        <cdr:cNvSpPr txBox="1"/>
      </cdr:nvSpPr>
      <cdr:spPr>
        <a:xfrm xmlns:a="http://schemas.openxmlformats.org/drawingml/2006/main">
          <a:off x="2246527" y="1394449"/>
          <a:ext cx="52352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1400" dirty="0">
              <a:solidFill>
                <a:srgbClr val="00B0F0"/>
              </a:solidFill>
              <a:latin typeface="Calibri" panose="020F0502020204030204" pitchFamily="34" charset="0"/>
              <a:cs typeface="Calibri" panose="020F0502020204030204" pitchFamily="34" charset="0"/>
            </a:rPr>
            <a:t>1.6</a:t>
          </a:r>
        </a:p>
      </cdr:txBody>
    </cdr:sp>
  </cdr:relSizeAnchor>
  <cdr:relSizeAnchor xmlns:cdr="http://schemas.openxmlformats.org/drawingml/2006/chartDrawing">
    <cdr:from>
      <cdr:x>0.69638</cdr:x>
      <cdr:y>0.37593</cdr:y>
    </cdr:from>
    <cdr:to>
      <cdr:x>0.79102</cdr:x>
      <cdr:y>0.46592</cdr:y>
    </cdr:to>
    <cdr:sp macro="" textlink="">
      <cdr:nvSpPr>
        <cdr:cNvPr id="6" name="TextBox 54">
          <a:extLst xmlns:a="http://schemas.openxmlformats.org/drawingml/2006/main">
            <a:ext uri="{FF2B5EF4-FFF2-40B4-BE49-F238E27FC236}">
              <a16:creationId xmlns:a16="http://schemas.microsoft.com/office/drawing/2014/main" id="{3DC75755-E3BC-4D2B-B8C2-014F0D7BB700}"/>
            </a:ext>
          </a:extLst>
        </cdr:cNvPr>
        <cdr:cNvSpPr txBox="1"/>
      </cdr:nvSpPr>
      <cdr:spPr>
        <a:xfrm xmlns:a="http://schemas.openxmlformats.org/drawingml/2006/main">
          <a:off x="5632109" y="1285790"/>
          <a:ext cx="765417" cy="3077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1400" dirty="0">
              <a:solidFill>
                <a:schemeClr val="tx1"/>
              </a:solidFill>
              <a:latin typeface="Calibri" panose="020F0502020204030204" pitchFamily="34" charset="0"/>
              <a:cs typeface="Calibri" panose="020F0502020204030204" pitchFamily="34" charset="0"/>
            </a:rPr>
            <a:t>101.1 %</a:t>
          </a:r>
        </a:p>
      </cdr:txBody>
    </cdr:sp>
  </cdr:relSizeAnchor>
  <cdr:relSizeAnchor xmlns:cdr="http://schemas.openxmlformats.org/drawingml/2006/chartDrawing">
    <cdr:from>
      <cdr:x>0.85924</cdr:x>
      <cdr:y>0.02792</cdr:y>
    </cdr:from>
    <cdr:to>
      <cdr:x>0.9596</cdr:x>
      <cdr:y>0.1179</cdr:y>
    </cdr:to>
    <cdr:sp macro="" textlink="">
      <cdr:nvSpPr>
        <cdr:cNvPr id="8" name="TextBox 54">
          <a:extLst xmlns:a="http://schemas.openxmlformats.org/drawingml/2006/main">
            <a:ext uri="{FF2B5EF4-FFF2-40B4-BE49-F238E27FC236}">
              <a16:creationId xmlns:a16="http://schemas.microsoft.com/office/drawing/2014/main" id="{688E0157-BEBD-4A71-B638-9D7319FF1EEE}"/>
            </a:ext>
          </a:extLst>
        </cdr:cNvPr>
        <cdr:cNvSpPr txBox="1"/>
      </cdr:nvSpPr>
      <cdr:spPr>
        <a:xfrm xmlns:a="http://schemas.openxmlformats.org/drawingml/2006/main">
          <a:off x="6949221" y="95477"/>
          <a:ext cx="81167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Calibri" panose="020F0502020204030204" pitchFamily="34" charset="0"/>
              <a:cs typeface="Calibri" panose="020F0502020204030204" pitchFamily="34" charset="0"/>
            </a:rPr>
            <a:t>185.9 %</a:t>
          </a:r>
        </a:p>
      </cdr:txBody>
    </cdr:sp>
  </cdr:relSizeAnchor>
  <cdr:relSizeAnchor xmlns:cdr="http://schemas.openxmlformats.org/drawingml/2006/chartDrawing">
    <cdr:from>
      <cdr:x>0.86309</cdr:x>
      <cdr:y>0.27238</cdr:y>
    </cdr:from>
    <cdr:to>
      <cdr:x>0.93143</cdr:x>
      <cdr:y>0.36236</cdr:y>
    </cdr:to>
    <cdr:sp macro="" textlink="">
      <cdr:nvSpPr>
        <cdr:cNvPr id="9" name="TextBox 69">
          <a:extLst xmlns:a="http://schemas.openxmlformats.org/drawingml/2006/main">
            <a:ext uri="{FF2B5EF4-FFF2-40B4-BE49-F238E27FC236}">
              <a16:creationId xmlns:a16="http://schemas.microsoft.com/office/drawing/2014/main" id="{3772E025-651A-4F12-A366-3C66BF06ACD3}"/>
            </a:ext>
          </a:extLst>
        </cdr:cNvPr>
        <cdr:cNvSpPr txBox="1"/>
      </cdr:nvSpPr>
      <cdr:spPr>
        <a:xfrm xmlns:a="http://schemas.openxmlformats.org/drawingml/2006/main">
          <a:off x="6980411" y="931621"/>
          <a:ext cx="552711" cy="307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r>
            <a:rPr lang="en-US" sz="1400" dirty="0">
              <a:solidFill>
                <a:srgbClr val="00B0F0"/>
              </a:solidFill>
              <a:latin typeface="Calibri" panose="020F0502020204030204" pitchFamily="34" charset="0"/>
              <a:cs typeface="Calibri" panose="020F0502020204030204" pitchFamily="34" charset="0"/>
            </a:rPr>
            <a:t>67.4</a:t>
          </a:r>
        </a:p>
      </cdr:txBody>
    </cdr:sp>
  </cdr:relSizeAnchor>
  <cdr:relSizeAnchor xmlns:cdr="http://schemas.openxmlformats.org/drawingml/2006/chartDrawing">
    <cdr:from>
      <cdr:x>0.94421</cdr:x>
      <cdr:y>0.32214</cdr:y>
    </cdr:from>
    <cdr:to>
      <cdr:x>1</cdr:x>
      <cdr:y>0.41212</cdr:y>
    </cdr:to>
    <cdr:sp macro="" textlink="">
      <cdr:nvSpPr>
        <cdr:cNvPr id="10" name="TextBox 68">
          <a:extLst xmlns:a="http://schemas.openxmlformats.org/drawingml/2006/main">
            <a:ext uri="{FF2B5EF4-FFF2-40B4-BE49-F238E27FC236}">
              <a16:creationId xmlns:a16="http://schemas.microsoft.com/office/drawing/2014/main" id="{BCF8C72E-DE78-4AE9-A6B7-86494357370B}"/>
            </a:ext>
          </a:extLst>
        </cdr:cNvPr>
        <cdr:cNvSpPr txBox="1"/>
      </cdr:nvSpPr>
      <cdr:spPr>
        <a:xfrm xmlns:a="http://schemas.openxmlformats.org/drawingml/2006/main">
          <a:off x="7636462" y="1101808"/>
          <a:ext cx="451211" cy="307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r>
            <a:rPr lang="en-US" sz="1400" dirty="0">
              <a:solidFill>
                <a:srgbClr val="C00000"/>
              </a:solidFill>
              <a:latin typeface="Calibri" panose="020F0502020204030204" pitchFamily="34" charset="0"/>
              <a:cs typeface="Calibri" panose="020F0502020204030204" pitchFamily="34" charset="0"/>
            </a:rPr>
            <a:t>3.9</a:t>
          </a:r>
        </a:p>
      </cdr:txBody>
    </cdr:sp>
  </cdr:relSizeAnchor>
</c:userShapes>
</file>

<file path=ppt/drawings/drawing2.xml><?xml version="1.0" encoding="utf-8"?>
<c:userShapes xmlns:c="http://schemas.openxmlformats.org/drawingml/2006/chart">
  <cdr:relSizeAnchor xmlns:cdr="http://schemas.openxmlformats.org/drawingml/2006/chartDrawing">
    <cdr:from>
      <cdr:x>0.68508</cdr:x>
      <cdr:y>0.22932</cdr:y>
    </cdr:from>
    <cdr:to>
      <cdr:x>0.80243</cdr:x>
      <cdr:y>0.34606</cdr:y>
    </cdr:to>
    <cdr:sp macro="" textlink="">
      <cdr:nvSpPr>
        <cdr:cNvPr id="3" name="TextBox 46">
          <a:extLst xmlns:a="http://schemas.openxmlformats.org/drawingml/2006/main">
            <a:ext uri="{FF2B5EF4-FFF2-40B4-BE49-F238E27FC236}">
              <a16:creationId xmlns:a16="http://schemas.microsoft.com/office/drawing/2014/main" id="{C4F41F90-2FC8-49FA-8BBE-01A54FA14C07}"/>
            </a:ext>
          </a:extLst>
        </cdr:cNvPr>
        <cdr:cNvSpPr txBox="1"/>
      </cdr:nvSpPr>
      <cdr:spPr>
        <a:xfrm xmlns:a="http://schemas.openxmlformats.org/drawingml/2006/main">
          <a:off x="2491603" y="423222"/>
          <a:ext cx="426795" cy="2154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tx1"/>
              </a:solidFill>
              <a:latin typeface="Calibri" panose="020F0502020204030204" pitchFamily="34" charset="0"/>
              <a:cs typeface="Calibri" panose="020F0502020204030204" pitchFamily="34" charset="0"/>
            </a:rPr>
            <a:t>$597</a:t>
          </a:r>
        </a:p>
      </cdr:txBody>
    </cdr:sp>
  </cdr:relSizeAnchor>
  <cdr:relSizeAnchor xmlns:cdr="http://schemas.openxmlformats.org/drawingml/2006/chartDrawing">
    <cdr:from>
      <cdr:x>0.58195</cdr:x>
      <cdr:y>0.2</cdr:y>
    </cdr:from>
    <cdr:to>
      <cdr:x>0.6993</cdr:x>
      <cdr:y>0.31674</cdr:y>
    </cdr:to>
    <cdr:sp macro="" textlink="">
      <cdr:nvSpPr>
        <cdr:cNvPr id="4" name="TextBox 46">
          <a:extLst xmlns:a="http://schemas.openxmlformats.org/drawingml/2006/main">
            <a:ext uri="{FF2B5EF4-FFF2-40B4-BE49-F238E27FC236}">
              <a16:creationId xmlns:a16="http://schemas.microsoft.com/office/drawing/2014/main" id="{18C62B2C-1D3B-4306-AAA2-9D1054068D58}"/>
            </a:ext>
          </a:extLst>
        </cdr:cNvPr>
        <cdr:cNvSpPr txBox="1"/>
      </cdr:nvSpPr>
      <cdr:spPr>
        <a:xfrm xmlns:a="http://schemas.openxmlformats.org/drawingml/2006/main">
          <a:off x="2116520" y="369110"/>
          <a:ext cx="426794" cy="2154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800" dirty="0">
              <a:solidFill>
                <a:schemeClr val="tx1"/>
              </a:solidFill>
              <a:latin typeface="Calibri" panose="020F0502020204030204" pitchFamily="34" charset="0"/>
              <a:cs typeface="Calibri" panose="020F0502020204030204" pitchFamily="34" charset="0"/>
            </a:rPr>
            <a:t>$629</a:t>
          </a:r>
        </a:p>
      </cdr:txBody>
    </cdr:sp>
  </cdr:relSizeAnchor>
  <cdr:relSizeAnchor xmlns:cdr="http://schemas.openxmlformats.org/drawingml/2006/chartDrawing">
    <cdr:from>
      <cdr:x>0.78616</cdr:x>
      <cdr:y>0.22821</cdr:y>
    </cdr:from>
    <cdr:to>
      <cdr:x>0.90351</cdr:x>
      <cdr:y>0.34495</cdr:y>
    </cdr:to>
    <cdr:sp macro="" textlink="">
      <cdr:nvSpPr>
        <cdr:cNvPr id="2" name="TextBox 46">
          <a:extLst xmlns:a="http://schemas.openxmlformats.org/drawingml/2006/main">
            <a:ext uri="{FF2B5EF4-FFF2-40B4-BE49-F238E27FC236}">
              <a16:creationId xmlns:a16="http://schemas.microsoft.com/office/drawing/2014/main" id="{CF3EFDD5-7D30-0ECD-9AEA-D8959752A826}"/>
            </a:ext>
          </a:extLst>
        </cdr:cNvPr>
        <cdr:cNvSpPr txBox="1"/>
      </cdr:nvSpPr>
      <cdr:spPr>
        <a:xfrm xmlns:a="http://schemas.openxmlformats.org/drawingml/2006/main">
          <a:off x="2859216" y="421175"/>
          <a:ext cx="426794" cy="2154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tx1"/>
              </a:solidFill>
              <a:latin typeface="Calibri" panose="020F0502020204030204" pitchFamily="34" charset="0"/>
              <a:cs typeface="Calibri" panose="020F0502020204030204" pitchFamily="34" charset="0"/>
            </a:rPr>
            <a:t>$596</a:t>
          </a:r>
        </a:p>
      </cdr:txBody>
    </cdr:sp>
  </cdr:relSizeAnchor>
</c:userShapes>
</file>

<file path=ppt/drawings/drawing3.xml><?xml version="1.0" encoding="utf-8"?>
<c:userShapes xmlns:c="http://schemas.openxmlformats.org/drawingml/2006/chart">
  <cdr:relSizeAnchor xmlns:cdr="http://schemas.openxmlformats.org/drawingml/2006/chartDrawing">
    <cdr:from>
      <cdr:x>0.53893</cdr:x>
      <cdr:y>0.42371</cdr:y>
    </cdr:from>
    <cdr:to>
      <cdr:x>0.79415</cdr:x>
      <cdr:y>0.54271</cdr:y>
    </cdr:to>
    <cdr:sp macro="" textlink="">
      <cdr:nvSpPr>
        <cdr:cNvPr id="2" name="TextBox 1">
          <a:extLst xmlns:a="http://schemas.openxmlformats.org/drawingml/2006/main">
            <a:ext uri="{FF2B5EF4-FFF2-40B4-BE49-F238E27FC236}">
              <a16:creationId xmlns:a16="http://schemas.microsoft.com/office/drawing/2014/main" id="{C6E4674B-5AF1-40BF-899B-DB0B5551C481}"/>
            </a:ext>
          </a:extLst>
        </cdr:cNvPr>
        <cdr:cNvSpPr txBox="1"/>
      </cdr:nvSpPr>
      <cdr:spPr>
        <a:xfrm xmlns:a="http://schemas.openxmlformats.org/drawingml/2006/main">
          <a:off x="1645614" y="931478"/>
          <a:ext cx="779318" cy="26161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Large Cap, $13M</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46.5%</a:t>
          </a:r>
        </a:p>
      </cdr:txBody>
    </cdr:sp>
  </cdr:relSizeAnchor>
</c:userShapes>
</file>

<file path=ppt/drawings/drawing4.xml><?xml version="1.0" encoding="utf-8"?>
<c:userShapes xmlns:c="http://schemas.openxmlformats.org/drawingml/2006/chart">
  <cdr:relSizeAnchor xmlns:cdr="http://schemas.openxmlformats.org/drawingml/2006/chartDrawing">
    <cdr:from>
      <cdr:x>0.52144</cdr:x>
      <cdr:y>0.40451</cdr:y>
    </cdr:from>
    <cdr:to>
      <cdr:x>0.77666</cdr:x>
      <cdr:y>0.52351</cdr:y>
    </cdr:to>
    <cdr:sp macro="" textlink="">
      <cdr:nvSpPr>
        <cdr:cNvPr id="2" name="TextBox 1">
          <a:extLst xmlns:a="http://schemas.openxmlformats.org/drawingml/2006/main">
            <a:ext uri="{FF2B5EF4-FFF2-40B4-BE49-F238E27FC236}">
              <a16:creationId xmlns:a16="http://schemas.microsoft.com/office/drawing/2014/main" id="{FE546898-B377-44D3-B8AD-1039FE8B5F02}"/>
            </a:ext>
          </a:extLst>
        </cdr:cNvPr>
        <cdr:cNvSpPr txBox="1"/>
      </cdr:nvSpPr>
      <cdr:spPr>
        <a:xfrm xmlns:a="http://schemas.openxmlformats.org/drawingml/2006/main">
          <a:off x="1592197" y="889279"/>
          <a:ext cx="779311" cy="26161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Corporates</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$235M, 55%</a:t>
          </a:r>
        </a:p>
      </cdr:txBody>
    </cdr:sp>
  </cdr:relSizeAnchor>
  <cdr:relSizeAnchor xmlns:cdr="http://schemas.openxmlformats.org/drawingml/2006/chartDrawing">
    <cdr:from>
      <cdr:x>0.25546</cdr:x>
      <cdr:y>0.60224</cdr:y>
    </cdr:from>
    <cdr:to>
      <cdr:x>0.4265</cdr:x>
      <cdr:y>0.72124</cdr:y>
    </cdr:to>
    <cdr:sp macro="" textlink="">
      <cdr:nvSpPr>
        <cdr:cNvPr id="3"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780037" y="1323965"/>
          <a:ext cx="522268" cy="261609"/>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U. S. Gov’t</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$80M,19%</a:t>
          </a:r>
        </a:p>
      </cdr:txBody>
    </cdr:sp>
  </cdr:relSizeAnchor>
  <cdr:relSizeAnchor xmlns:cdr="http://schemas.openxmlformats.org/drawingml/2006/chartDrawing">
    <cdr:from>
      <cdr:x>0.34104</cdr:x>
      <cdr:y>0.12957</cdr:y>
    </cdr:from>
    <cdr:to>
      <cdr:x>0.5379</cdr:x>
      <cdr:y>0.34453</cdr:y>
    </cdr:to>
    <cdr:sp macro="" textlink="">
      <cdr:nvSpPr>
        <cdr:cNvPr id="4"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1041364" y="284847"/>
          <a:ext cx="601108" cy="472568"/>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Muni</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$35M</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8%</a:t>
          </a:r>
        </a:p>
      </cdr:txBody>
    </cdr:sp>
  </cdr:relSizeAnchor>
  <cdr:relSizeAnchor xmlns:cdr="http://schemas.openxmlformats.org/drawingml/2006/chartDrawing">
    <cdr:from>
      <cdr:x>0.12779</cdr:x>
      <cdr:y>0.36974</cdr:y>
    </cdr:from>
    <cdr:to>
      <cdr:x>0.51405</cdr:x>
      <cdr:y>0.5055</cdr:y>
    </cdr:to>
    <cdr:sp macro="" textlink="">
      <cdr:nvSpPr>
        <cdr:cNvPr id="5"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390205" y="812836"/>
          <a:ext cx="1179438" cy="29844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Bank Loans</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$75M, 17.5%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7" y="5"/>
            <a:ext cx="3170584" cy="478749"/>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l" defTabSz="912050" eaLnBrk="1" hangingPunct="1">
              <a:spcBef>
                <a:spcPct val="0"/>
              </a:spcBef>
              <a:defRPr b="0">
                <a:solidFill>
                  <a:schemeClr val="tx1"/>
                </a:solidFill>
                <a:latin typeface="Arial" charset="0"/>
              </a:defRPr>
            </a:lvl1pPr>
          </a:lstStyle>
          <a:p>
            <a:pPr>
              <a:defRPr/>
            </a:pPr>
            <a:endParaRPr lang="en-US" dirty="0"/>
          </a:p>
        </p:txBody>
      </p:sp>
      <p:sp>
        <p:nvSpPr>
          <p:cNvPr id="643075" name="Rectangle 3"/>
          <p:cNvSpPr>
            <a:spLocks noGrp="1" noChangeArrowheads="1"/>
          </p:cNvSpPr>
          <p:nvPr>
            <p:ph type="dt" sz="quarter" idx="1"/>
          </p:nvPr>
        </p:nvSpPr>
        <p:spPr bwMode="auto">
          <a:xfrm>
            <a:off x="4142967" y="5"/>
            <a:ext cx="3170584" cy="478749"/>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r" defTabSz="912050" eaLnBrk="1" hangingPunct="1">
              <a:spcBef>
                <a:spcPct val="0"/>
              </a:spcBef>
              <a:defRPr b="0">
                <a:solidFill>
                  <a:schemeClr val="tx1"/>
                </a:solidFill>
                <a:latin typeface="Arial" charset="0"/>
              </a:defRPr>
            </a:lvl1pPr>
          </a:lstStyle>
          <a:p>
            <a:pPr>
              <a:defRPr/>
            </a:pPr>
            <a:endParaRPr lang="en-US" dirty="0"/>
          </a:p>
        </p:txBody>
      </p:sp>
      <p:sp>
        <p:nvSpPr>
          <p:cNvPr id="643076" name="Rectangle 4"/>
          <p:cNvSpPr>
            <a:spLocks noGrp="1" noChangeArrowheads="1"/>
          </p:cNvSpPr>
          <p:nvPr>
            <p:ph type="ftr" sz="quarter" idx="2"/>
          </p:nvPr>
        </p:nvSpPr>
        <p:spPr bwMode="auto">
          <a:xfrm>
            <a:off x="7" y="9120822"/>
            <a:ext cx="3170584" cy="478749"/>
          </a:xfrm>
          <a:prstGeom prst="rect">
            <a:avLst/>
          </a:prstGeom>
          <a:noFill/>
          <a:ln w="9525">
            <a:noFill/>
            <a:miter lim="800000"/>
            <a:headEnd/>
            <a:tailEnd/>
          </a:ln>
          <a:effectLst/>
        </p:spPr>
        <p:txBody>
          <a:bodyPr vert="horz" wrap="square" lIns="91227" tIns="45614" rIns="91227" bIns="45614" numCol="1" anchor="b" anchorCtr="0" compatLnSpc="1">
            <a:prstTxWarp prst="textNoShape">
              <a:avLst/>
            </a:prstTxWarp>
          </a:bodyPr>
          <a:lstStyle>
            <a:lvl1pPr algn="l" defTabSz="912050" eaLnBrk="1" hangingPunct="1">
              <a:spcBef>
                <a:spcPct val="0"/>
              </a:spcBef>
              <a:defRPr b="0">
                <a:solidFill>
                  <a:schemeClr val="tx1"/>
                </a:solidFill>
                <a:latin typeface="Arial" charset="0"/>
              </a:defRPr>
            </a:lvl1pPr>
          </a:lstStyle>
          <a:p>
            <a:pPr>
              <a:defRPr/>
            </a:pPr>
            <a:endParaRPr lang="en-US" dirty="0"/>
          </a:p>
        </p:txBody>
      </p:sp>
      <p:sp>
        <p:nvSpPr>
          <p:cNvPr id="643077" name="Rectangle 5"/>
          <p:cNvSpPr>
            <a:spLocks noGrp="1" noChangeArrowheads="1"/>
          </p:cNvSpPr>
          <p:nvPr>
            <p:ph type="sldNum" sz="quarter" idx="3"/>
          </p:nvPr>
        </p:nvSpPr>
        <p:spPr bwMode="auto">
          <a:xfrm>
            <a:off x="4142967" y="9120822"/>
            <a:ext cx="3170584" cy="478749"/>
          </a:xfrm>
          <a:prstGeom prst="rect">
            <a:avLst/>
          </a:prstGeom>
          <a:noFill/>
          <a:ln w="9525">
            <a:noFill/>
            <a:miter lim="800000"/>
            <a:headEnd/>
            <a:tailEnd/>
          </a:ln>
          <a:effectLst/>
        </p:spPr>
        <p:txBody>
          <a:bodyPr vert="horz" wrap="square" lIns="91227" tIns="45614" rIns="91227" bIns="45614" numCol="1" anchor="b" anchorCtr="0" compatLnSpc="1">
            <a:prstTxWarp prst="textNoShape">
              <a:avLst/>
            </a:prstTxWarp>
          </a:bodyPr>
          <a:lstStyle>
            <a:lvl1pPr algn="r" defTabSz="912050" eaLnBrk="1" hangingPunct="1">
              <a:spcBef>
                <a:spcPct val="0"/>
              </a:spcBef>
              <a:defRPr b="0">
                <a:solidFill>
                  <a:schemeClr val="tx1"/>
                </a:solidFill>
                <a:latin typeface="Arial" charset="0"/>
              </a:defRPr>
            </a:lvl1pPr>
          </a:lstStyle>
          <a:p>
            <a:pPr>
              <a:defRPr/>
            </a:pPr>
            <a:fld id="{479082BC-BEFB-4C22-8DFD-548EB1FE7FBC}" type="slidenum">
              <a:rPr lang="en-US"/>
              <a:pPr>
                <a:defRPr/>
              </a:pPr>
              <a:t>‹#›</a:t>
            </a:fld>
            <a:endParaRPr lang="en-US" dirty="0"/>
          </a:p>
        </p:txBody>
      </p:sp>
    </p:spTree>
    <p:extLst>
      <p:ext uri="{BB962C8B-B14F-4D97-AF65-F5344CB8AC3E}">
        <p14:creationId xmlns:p14="http://schemas.microsoft.com/office/powerpoint/2010/main" val="2596215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7" y="5"/>
            <a:ext cx="3170584" cy="478749"/>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lvl1pPr algn="l"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245763" name="Rectangle 3"/>
          <p:cNvSpPr>
            <a:spLocks noGrp="1" noChangeArrowheads="1"/>
          </p:cNvSpPr>
          <p:nvPr>
            <p:ph type="dt" idx="1"/>
          </p:nvPr>
        </p:nvSpPr>
        <p:spPr bwMode="auto">
          <a:xfrm>
            <a:off x="4142967" y="5"/>
            <a:ext cx="3170584" cy="478749"/>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lvl1pPr algn="r"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327150" y="719138"/>
            <a:ext cx="4664075" cy="3603625"/>
          </a:xfrm>
          <a:prstGeom prst="rect">
            <a:avLst/>
          </a:prstGeom>
          <a:noFill/>
          <a:ln w="9525">
            <a:solidFill>
              <a:srgbClr val="000000"/>
            </a:solidFill>
            <a:miter lim="800000"/>
            <a:headEnd/>
            <a:tailEnd/>
          </a:ln>
        </p:spPr>
      </p:sp>
      <p:sp>
        <p:nvSpPr>
          <p:cNvPr id="245765" name="Rectangle 5"/>
          <p:cNvSpPr>
            <a:spLocks noGrp="1" noChangeArrowheads="1"/>
          </p:cNvSpPr>
          <p:nvPr>
            <p:ph type="body" sz="quarter" idx="3"/>
          </p:nvPr>
        </p:nvSpPr>
        <p:spPr bwMode="auto">
          <a:xfrm>
            <a:off x="301494" y="4561235"/>
            <a:ext cx="6713882" cy="4318572"/>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766" name="Rectangle 6"/>
          <p:cNvSpPr>
            <a:spLocks noGrp="1" noChangeArrowheads="1"/>
          </p:cNvSpPr>
          <p:nvPr>
            <p:ph type="ftr" sz="quarter" idx="4"/>
          </p:nvPr>
        </p:nvSpPr>
        <p:spPr bwMode="auto">
          <a:xfrm>
            <a:off x="7" y="9120822"/>
            <a:ext cx="3170584" cy="478749"/>
          </a:xfrm>
          <a:prstGeom prst="rect">
            <a:avLst/>
          </a:prstGeom>
          <a:noFill/>
          <a:ln w="9525">
            <a:noFill/>
            <a:miter lim="800000"/>
            <a:headEnd/>
            <a:tailEnd/>
          </a:ln>
          <a:effectLst/>
        </p:spPr>
        <p:txBody>
          <a:bodyPr vert="horz" wrap="square" lIns="96429" tIns="48214" rIns="96429" bIns="48214" numCol="1" anchor="b" anchorCtr="0" compatLnSpc="1">
            <a:prstTxWarp prst="textNoShape">
              <a:avLst/>
            </a:prstTxWarp>
          </a:bodyPr>
          <a:lstStyle>
            <a:lvl1pPr algn="l"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245767" name="Rectangle 7"/>
          <p:cNvSpPr>
            <a:spLocks noGrp="1" noChangeArrowheads="1"/>
          </p:cNvSpPr>
          <p:nvPr>
            <p:ph type="sldNum" sz="quarter" idx="5"/>
          </p:nvPr>
        </p:nvSpPr>
        <p:spPr bwMode="auto">
          <a:xfrm>
            <a:off x="4142967" y="9120822"/>
            <a:ext cx="3170584" cy="478749"/>
          </a:xfrm>
          <a:prstGeom prst="rect">
            <a:avLst/>
          </a:prstGeom>
          <a:noFill/>
          <a:ln w="9525">
            <a:noFill/>
            <a:miter lim="800000"/>
            <a:headEnd/>
            <a:tailEnd/>
          </a:ln>
          <a:effectLst/>
        </p:spPr>
        <p:txBody>
          <a:bodyPr vert="horz" wrap="square" lIns="96429" tIns="48214" rIns="96429" bIns="48214" numCol="1" anchor="b" anchorCtr="0" compatLnSpc="1">
            <a:prstTxWarp prst="textNoShape">
              <a:avLst/>
            </a:prstTxWarp>
          </a:bodyPr>
          <a:lstStyle>
            <a:lvl1pPr algn="r" defTabSz="964637" eaLnBrk="1" hangingPunct="1">
              <a:spcBef>
                <a:spcPct val="0"/>
              </a:spcBef>
              <a:defRPr b="0">
                <a:solidFill>
                  <a:schemeClr val="tx1"/>
                </a:solidFill>
                <a:latin typeface="ScalaSansLF-Bold" pitchFamily="2" charset="0"/>
              </a:defRPr>
            </a:lvl1pPr>
          </a:lstStyle>
          <a:p>
            <a:pPr>
              <a:defRPr/>
            </a:pPr>
            <a:fld id="{16F85A6F-6DCE-4C7D-B5A6-034D35A71189}" type="slidenum">
              <a:rPr lang="en-US"/>
              <a:pPr>
                <a:defRPr/>
              </a:pPr>
              <a:t>‹#›</a:t>
            </a:fld>
            <a:endParaRPr lang="en-US" dirty="0"/>
          </a:p>
        </p:txBody>
      </p:sp>
    </p:spTree>
    <p:extLst>
      <p:ext uri="{BB962C8B-B14F-4D97-AF65-F5344CB8AC3E}">
        <p14:creationId xmlns:p14="http://schemas.microsoft.com/office/powerpoint/2010/main" val="6425795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ScalaSansLF-Bold" pitchFamily="2" charset="0"/>
        <a:ea typeface="+mn-ea"/>
        <a:cs typeface="+mn-cs"/>
      </a:defRPr>
    </a:lvl1pPr>
    <a:lvl2pPr marL="509412" algn="l" rtl="0" eaLnBrk="0" fontAlgn="base" hangingPunct="0">
      <a:spcBef>
        <a:spcPct val="30000"/>
      </a:spcBef>
      <a:spcAft>
        <a:spcPct val="0"/>
      </a:spcAft>
      <a:defRPr sz="900" kern="1200">
        <a:solidFill>
          <a:schemeClr val="tx1"/>
        </a:solidFill>
        <a:latin typeface="ScalaSansLF-Bold" pitchFamily="2" charset="0"/>
        <a:ea typeface="+mn-ea"/>
        <a:cs typeface="+mn-cs"/>
      </a:defRPr>
    </a:lvl2pPr>
    <a:lvl3pPr marL="1018824" algn="l" rtl="0" eaLnBrk="0" fontAlgn="base" hangingPunct="0">
      <a:spcBef>
        <a:spcPct val="30000"/>
      </a:spcBef>
      <a:spcAft>
        <a:spcPct val="0"/>
      </a:spcAft>
      <a:defRPr sz="900" kern="1200">
        <a:solidFill>
          <a:schemeClr val="tx1"/>
        </a:solidFill>
        <a:latin typeface="ScalaSansLF-Bold" pitchFamily="2" charset="0"/>
        <a:ea typeface="+mn-ea"/>
        <a:cs typeface="+mn-cs"/>
      </a:defRPr>
    </a:lvl3pPr>
    <a:lvl4pPr marL="1528237" algn="l" rtl="0" eaLnBrk="0" fontAlgn="base" hangingPunct="0">
      <a:spcBef>
        <a:spcPct val="30000"/>
      </a:spcBef>
      <a:spcAft>
        <a:spcPct val="0"/>
      </a:spcAft>
      <a:defRPr sz="900" kern="1200">
        <a:solidFill>
          <a:schemeClr val="tx1"/>
        </a:solidFill>
        <a:latin typeface="ScalaSansLF-Bold" pitchFamily="2" charset="0"/>
        <a:ea typeface="+mn-ea"/>
        <a:cs typeface="+mn-cs"/>
      </a:defRPr>
    </a:lvl4pPr>
    <a:lvl5pPr marL="2037649" algn="l" rtl="0" eaLnBrk="0" fontAlgn="base" hangingPunct="0">
      <a:spcBef>
        <a:spcPct val="30000"/>
      </a:spcBef>
      <a:spcAft>
        <a:spcPct val="0"/>
      </a:spcAft>
      <a:defRPr sz="900" kern="1200">
        <a:solidFill>
          <a:schemeClr val="tx1"/>
        </a:solidFill>
        <a:latin typeface="ScalaSansLF-Bold" pitchFamily="2" charset="0"/>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23975" y="717550"/>
            <a:ext cx="4656138" cy="3598863"/>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3</a:t>
            </a:fld>
            <a:endParaRPr lang="en-US" dirty="0"/>
          </a:p>
        </p:txBody>
      </p:sp>
    </p:spTree>
    <p:extLst>
      <p:ext uri="{BB962C8B-B14F-4D97-AF65-F5344CB8AC3E}">
        <p14:creationId xmlns:p14="http://schemas.microsoft.com/office/powerpoint/2010/main" val="144854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48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948EAB-5537-4923-AA75-5315BFDC4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690" y="0"/>
            <a:ext cx="6823710" cy="3411855"/>
          </a:xfrm>
          <a:prstGeom prst="rect">
            <a:avLst/>
          </a:prstGeom>
        </p:spPr>
      </p:pic>
      <p:sp>
        <p:nvSpPr>
          <p:cNvPr id="15" name="Rectangle 2">
            <a:extLst>
              <a:ext uri="{FF2B5EF4-FFF2-40B4-BE49-F238E27FC236}">
                <a16:creationId xmlns:a16="http://schemas.microsoft.com/office/drawing/2014/main" id="{24C88360-2D4F-4716-8041-B98A00E3E187}"/>
              </a:ext>
            </a:extLst>
          </p:cNvPr>
          <p:cNvSpPr>
            <a:spLocks noGrp="1" noChangeArrowheads="1"/>
          </p:cNvSpPr>
          <p:nvPr>
            <p:ph type="ctrTitle"/>
          </p:nvPr>
        </p:nvSpPr>
        <p:spPr>
          <a:xfrm>
            <a:off x="457200" y="5559078"/>
            <a:ext cx="9144000" cy="753372"/>
          </a:xfrm>
          <a:prstGeom prst="rect">
            <a:avLst/>
          </a:prstGeom>
        </p:spPr>
        <p:txBody>
          <a:bodyPr/>
          <a:lstStyle>
            <a:lvl1pPr algn="ctr">
              <a:defRPr sz="3600">
                <a:solidFill>
                  <a:srgbClr val="005581"/>
                </a:solidFill>
                <a:latin typeface="Calibri" panose="020F0502020204030204" pitchFamily="34" charset="0"/>
                <a:cs typeface="Calibri" panose="020F0502020204030204" pitchFamily="34" charset="0"/>
              </a:defRPr>
            </a:lvl1pPr>
          </a:lstStyle>
          <a:p>
            <a:r>
              <a:rPr lang="en-US" altLang="en-US" dirty="0"/>
              <a:t>Click to edit Master title style</a:t>
            </a:r>
          </a:p>
        </p:txBody>
      </p:sp>
      <p:pic>
        <p:nvPicPr>
          <p:cNvPr id="2" name="Picture 1">
            <a:extLst>
              <a:ext uri="{FF2B5EF4-FFF2-40B4-BE49-F238E27FC236}">
                <a16:creationId xmlns:a16="http://schemas.microsoft.com/office/drawing/2014/main" id="{883A839B-F6A9-42A2-873E-A5B941FD1A1F}"/>
              </a:ext>
            </a:extLst>
          </p:cNvPr>
          <p:cNvPicPr>
            <a:picLocks noChangeAspect="1"/>
          </p:cNvPicPr>
          <p:nvPr userDrawn="1"/>
        </p:nvPicPr>
        <p:blipFill rotWithShape="1">
          <a:blip r:embed="rId3"/>
          <a:srcRect l="8052" t="30973" r="19480" b="43536"/>
          <a:stretch/>
        </p:blipFill>
        <p:spPr>
          <a:xfrm>
            <a:off x="731520" y="2270952"/>
            <a:ext cx="4702630" cy="987945"/>
          </a:xfrm>
          <a:prstGeom prst="rect">
            <a:avLst/>
          </a:prstGeom>
        </p:spPr>
      </p:pic>
      <p:sp>
        <p:nvSpPr>
          <p:cNvPr id="6" name="TextBox 5">
            <a:extLst>
              <a:ext uri="{FF2B5EF4-FFF2-40B4-BE49-F238E27FC236}">
                <a16:creationId xmlns:a16="http://schemas.microsoft.com/office/drawing/2014/main" id="{D62C8F35-E661-4907-B832-7E8D5C14A820}"/>
              </a:ext>
            </a:extLst>
          </p:cNvPr>
          <p:cNvSpPr txBox="1"/>
          <p:nvPr userDrawn="1"/>
        </p:nvSpPr>
        <p:spPr>
          <a:xfrm>
            <a:off x="0" y="3886200"/>
            <a:ext cx="10058400" cy="461645"/>
          </a:xfrm>
          <a:prstGeom prst="rect">
            <a:avLst/>
          </a:prstGeom>
          <a:noFill/>
        </p:spPr>
        <p:txBody>
          <a:bodyPr wrap="square" lIns="91418" tIns="45710" rIns="91418" bIns="45710" rtlCol="0">
            <a:spAutoFit/>
          </a:bodyPr>
          <a:lstStyle/>
          <a:p>
            <a:pPr algn="ctr"/>
            <a:r>
              <a:rPr lang="en-US" sz="2400" b="1" dirty="0">
                <a:solidFill>
                  <a:schemeClr val="bg1">
                    <a:lumMod val="75000"/>
                  </a:schemeClr>
                </a:solidFill>
                <a:latin typeface="Montserrat" panose="00000500000000000000" pitchFamily="50" charset="0"/>
              </a:rPr>
              <a:t>PROPERTY &amp; CASUALTY INSURANCE SOLUTIONS</a:t>
            </a:r>
          </a:p>
        </p:txBody>
      </p:sp>
    </p:spTree>
  </p:cSld>
  <p:clrMapOvr>
    <a:masterClrMapping/>
  </p:clrMapOvr>
  <p:transition spd="med">
    <p:fade/>
  </p:transition>
  <p:extLst>
    <p:ext uri="{DCECCB84-F9BA-43D5-87BE-67443E8EF086}">
      <p15:sldGuideLst xmlns:p15="http://schemas.microsoft.com/office/powerpoint/2012/main">
        <p15:guide id="1" orient="horz" pos="3144" userDrawn="1">
          <p15:clr>
            <a:srgbClr val="FBAE40"/>
          </p15:clr>
        </p15:guide>
        <p15:guide id="2" pos="1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88720"/>
            <a:ext cx="9235440"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latin typeface="Franklin Gothic Demi" panose="020B0703020102020204" pitchFamily="34" charset="0"/>
                <a:cs typeface="Franklin Gothic Demi" panose="020B0703020102020204" pitchFamily="34" charset="0"/>
              </a:defRPr>
            </a:lvl1pPr>
          </a:lstStyle>
          <a:p>
            <a:fld id="{A847F583-9E29-4D20-84BB-32ED900C84E7}" type="slidenum">
              <a:rPr lang="en-US" smtClean="0"/>
              <a:pPr/>
              <a:t>‹#›</a:t>
            </a:fld>
            <a:endParaRPr lang="en-US" dirty="0"/>
          </a:p>
        </p:txBody>
      </p:sp>
      <p:sp>
        <p:nvSpPr>
          <p:cNvPr id="5" name="Title 1">
            <a:extLst>
              <a:ext uri="{FF2B5EF4-FFF2-40B4-BE49-F238E27FC236}">
                <a16:creationId xmlns:a16="http://schemas.microsoft.com/office/drawing/2014/main" id="{95AA48D4-6FFB-412D-A2DB-39A93A354422}"/>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6" name="Straight Connector 5"/>
          <p:cNvCxnSpPr/>
          <p:nvPr userDrawn="1"/>
        </p:nvCxnSpPr>
        <p:spPr bwMode="auto">
          <a:xfrm>
            <a:off x="5029200" y="1089660"/>
            <a:ext cx="0" cy="6073140"/>
          </a:xfrm>
          <a:prstGeom prst="line">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sp>
        <p:nvSpPr>
          <p:cNvPr id="7"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defRPr>
            </a:lvl1pPr>
          </a:lstStyle>
          <a:p>
            <a:fld id="{A847F583-9E29-4D20-84BB-32ED900C84E7}" type="slidenum">
              <a:rPr lang="en-US" smtClean="0"/>
              <a:pPr/>
              <a:t>‹#›</a:t>
            </a:fld>
            <a:endParaRPr lang="en-US" dirty="0"/>
          </a:p>
        </p:txBody>
      </p:sp>
      <p:sp>
        <p:nvSpPr>
          <p:cNvPr id="8" name="Title 1">
            <a:extLst>
              <a:ext uri="{FF2B5EF4-FFF2-40B4-BE49-F238E27FC236}">
                <a16:creationId xmlns:a16="http://schemas.microsoft.com/office/drawing/2014/main" id="{9A259825-799F-4354-974E-D35C3426FCE0}"/>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
        <p:nvSpPr>
          <p:cNvPr id="10" name="Content Placeholder 2">
            <a:extLst>
              <a:ext uri="{FF2B5EF4-FFF2-40B4-BE49-F238E27FC236}">
                <a16:creationId xmlns:a16="http://schemas.microsoft.com/office/drawing/2014/main" id="{3D723A07-6AB2-4549-9BBB-F8D3C079654F}"/>
              </a:ext>
            </a:extLst>
          </p:cNvPr>
          <p:cNvSpPr>
            <a:spLocks noGrp="1"/>
          </p:cNvSpPr>
          <p:nvPr>
            <p:ph idx="1"/>
          </p:nvPr>
        </p:nvSpPr>
        <p:spPr>
          <a:xfrm>
            <a:off x="365760" y="1188720"/>
            <a:ext cx="4571998"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1A0BD03-B48A-4279-B641-A79608B55AB0}"/>
              </a:ext>
            </a:extLst>
          </p:cNvPr>
          <p:cNvSpPr>
            <a:spLocks noGrp="1"/>
          </p:cNvSpPr>
          <p:nvPr>
            <p:ph idx="10"/>
          </p:nvPr>
        </p:nvSpPr>
        <p:spPr>
          <a:xfrm>
            <a:off x="5103779" y="1188720"/>
            <a:ext cx="4571998"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365760" y="1192608"/>
            <a:ext cx="4572000" cy="2834640"/>
          </a:xfrm>
        </p:spPr>
        <p:txBody>
          <a:bodyPr tIns="45720" bIns="45720"/>
          <a:lstStyle>
            <a:lvl1pPr>
              <a:buClr>
                <a:srgbClr val="005581"/>
              </a:buClr>
              <a:buSzPct val="150000"/>
              <a:defRPr b="0"/>
            </a:lvl1pPr>
            <a:lvl2pPr>
              <a:buClr>
                <a:srgbClr val="005581"/>
              </a:buClr>
              <a:buSzPct val="100000"/>
              <a:defRPr/>
            </a:lvl2pPr>
            <a:lvl3pPr>
              <a:buClr>
                <a:schemeClr val="tx1"/>
              </a:buClr>
              <a:buSzPct val="80000"/>
              <a:defRPr/>
            </a:lvl3pPr>
            <a:lvl4pPr>
              <a:buClr>
                <a:schemeClr val="tx1"/>
              </a:buClr>
              <a:buSzPct val="80000"/>
              <a:defRPr/>
            </a:lvl4pPr>
            <a:lvl5pPr>
              <a:buClr>
                <a:schemeClr val="tx1"/>
              </a:buClr>
              <a:buSzPct val="8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120640" y="1192608"/>
            <a:ext cx="4572000" cy="2834640"/>
          </a:xfrm>
        </p:spPr>
        <p:txBody>
          <a:bodyPr tIns="45720" bIns="45720"/>
          <a:lstStyle>
            <a:lvl1pPr>
              <a:buClr>
                <a:srgbClr val="005581"/>
              </a:buClr>
              <a:buSzPct val="150000"/>
              <a:defRPr b="0"/>
            </a:lvl1pPr>
            <a:lvl2pPr>
              <a:buClr>
                <a:srgbClr val="005581"/>
              </a:buClr>
              <a:buSzPct val="100000"/>
              <a:defRPr/>
            </a:lvl2pPr>
            <a:lvl3pPr>
              <a:buClr>
                <a:schemeClr val="tx1"/>
              </a:buClr>
              <a:buSzPct val="80000"/>
              <a:defRPr/>
            </a:lvl3pPr>
            <a:lvl4pPr>
              <a:buClr>
                <a:schemeClr val="tx1"/>
              </a:buClr>
              <a:buSzPct val="80000"/>
              <a:defRPr/>
            </a:lvl4pPr>
            <a:lvl5pPr>
              <a:buClr>
                <a:schemeClr val="tx1"/>
              </a:buClr>
              <a:buSzPct val="8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defRPr>
            </a:lvl1pPr>
          </a:lstStyle>
          <a:p>
            <a:fld id="{A847F583-9E29-4D20-84BB-32ED900C84E7}" type="slidenum">
              <a:rPr lang="en-US" smtClean="0"/>
              <a:pPr/>
              <a:t>‹#›</a:t>
            </a:fld>
            <a:endParaRPr lang="en-US" dirty="0"/>
          </a:p>
        </p:txBody>
      </p:sp>
      <p:sp>
        <p:nvSpPr>
          <p:cNvPr id="17" name="Content Placeholder 16"/>
          <p:cNvSpPr>
            <a:spLocks noGrp="1"/>
          </p:cNvSpPr>
          <p:nvPr>
            <p:ph sz="quarter" idx="10" hasCustomPrompt="1"/>
          </p:nvPr>
        </p:nvSpPr>
        <p:spPr>
          <a:xfrm>
            <a:off x="365760" y="4208499"/>
            <a:ext cx="4572000" cy="2834640"/>
          </a:xfrm>
        </p:spPr>
        <p:txBody>
          <a:bodyPr tIns="45720" bIns="45720"/>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11" hasCustomPrompt="1"/>
          </p:nvPr>
        </p:nvSpPr>
        <p:spPr>
          <a:xfrm>
            <a:off x="5120640" y="4208499"/>
            <a:ext cx="4571999" cy="2834640"/>
          </a:xfrm>
        </p:spPr>
        <p:txBody>
          <a:bodyPr tIns="45720" bIns="45720"/>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0211600-8DA3-4FEE-A13F-3F19E672CD6D}"/>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34836148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5" name="Picture Placeholder 4"/>
          <p:cNvSpPr>
            <a:spLocks noGrp="1"/>
          </p:cNvSpPr>
          <p:nvPr>
            <p:ph type="pic" sz="quarter" idx="11"/>
          </p:nvPr>
        </p:nvSpPr>
        <p:spPr>
          <a:xfrm>
            <a:off x="365759" y="2242004"/>
            <a:ext cx="9278303" cy="4692196"/>
          </a:xfrm>
        </p:spPr>
        <p:txBody>
          <a:bodyPr/>
          <a:lstStyle/>
          <a:p>
            <a:endParaRPr lang="en-US" dirty="0"/>
          </a:p>
        </p:txBody>
      </p:sp>
      <p:sp>
        <p:nvSpPr>
          <p:cNvPr id="7" name="Text Placeholder 6"/>
          <p:cNvSpPr>
            <a:spLocks noGrp="1"/>
          </p:cNvSpPr>
          <p:nvPr>
            <p:ph type="body" sz="quarter" idx="12" hasCustomPrompt="1"/>
          </p:nvPr>
        </p:nvSpPr>
        <p:spPr>
          <a:xfrm>
            <a:off x="360160" y="1196502"/>
            <a:ext cx="9289678" cy="991073"/>
          </a:xfrm>
        </p:spPr>
        <p:txBody>
          <a:bodyPr tIns="45720" bIns="45720"/>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87AF3F9-EC45-4882-A09D-9964AA1D732D}"/>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402142599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5" name="Picture Placeholder 4"/>
          <p:cNvSpPr>
            <a:spLocks noGrp="1"/>
          </p:cNvSpPr>
          <p:nvPr>
            <p:ph type="pic" sz="quarter" idx="11"/>
          </p:nvPr>
        </p:nvSpPr>
        <p:spPr>
          <a:xfrm>
            <a:off x="365759" y="1186775"/>
            <a:ext cx="9278303" cy="5747426"/>
          </a:xfrm>
        </p:spPr>
        <p:txBody>
          <a:bodyPr/>
          <a:lstStyle/>
          <a:p>
            <a:endParaRPr lang="en-US" dirty="0"/>
          </a:p>
        </p:txBody>
      </p:sp>
      <p:sp>
        <p:nvSpPr>
          <p:cNvPr id="6" name="Title 1">
            <a:extLst>
              <a:ext uri="{FF2B5EF4-FFF2-40B4-BE49-F238E27FC236}">
                <a16:creationId xmlns:a16="http://schemas.microsoft.com/office/drawing/2014/main" id="{D11FC933-DF84-4641-8578-D848C46237AE}"/>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6376302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4" name="Rectangle 3"/>
          <p:cNvSpPr/>
          <p:nvPr userDrawn="1"/>
        </p:nvSpPr>
        <p:spPr bwMode="auto">
          <a:xfrm>
            <a:off x="0" y="0"/>
            <a:ext cx="10058400" cy="1219200"/>
          </a:xfrm>
          <a:prstGeom prst="rect">
            <a:avLst/>
          </a:prstGeom>
          <a:solidFill>
            <a:schemeClr val="bg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Tree>
    <p:extLst>
      <p:ext uri="{BB962C8B-B14F-4D97-AF65-F5344CB8AC3E}">
        <p14:creationId xmlns:p14="http://schemas.microsoft.com/office/powerpoint/2010/main" val="10369159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65760" y="402336"/>
            <a:ext cx="9326880" cy="64008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altLang="en-US" dirty="0"/>
              <a:t>Click to edit Master title style</a:t>
            </a:r>
          </a:p>
        </p:txBody>
      </p:sp>
      <p:sp>
        <p:nvSpPr>
          <p:cNvPr id="16387" name="Rectangle 3"/>
          <p:cNvSpPr>
            <a:spLocks noGrp="1" noChangeArrowheads="1"/>
          </p:cNvSpPr>
          <p:nvPr>
            <p:ph type="body" idx="1"/>
          </p:nvPr>
        </p:nvSpPr>
        <p:spPr bwMode="auto">
          <a:xfrm>
            <a:off x="365760" y="1188720"/>
            <a:ext cx="9326880" cy="585216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79944" name="Line 8"/>
          <p:cNvSpPr>
            <a:spLocks noChangeShapeType="1"/>
          </p:cNvSpPr>
          <p:nvPr/>
        </p:nvSpPr>
        <p:spPr bwMode="auto">
          <a:xfrm>
            <a:off x="210793" y="7160971"/>
            <a:ext cx="9692640" cy="0"/>
          </a:xfrm>
          <a:prstGeom prst="line">
            <a:avLst/>
          </a:prstGeom>
          <a:noFill/>
          <a:ln w="19050">
            <a:solidFill>
              <a:schemeClr val="bg1">
                <a:lumMod val="65000"/>
              </a:schemeClr>
            </a:solidFill>
            <a:round/>
            <a:headEnd/>
            <a:tailEnd/>
          </a:ln>
          <a:effectLst/>
        </p:spPr>
        <p:txBody>
          <a:bodyPr lIns="101882" tIns="50941" rIns="101882" bIns="50941"/>
          <a:lstStyle/>
          <a:p>
            <a:pPr algn="ctr" eaLnBrk="0" hangingPunct="0">
              <a:spcBef>
                <a:spcPct val="50000"/>
              </a:spcBef>
              <a:defRPr/>
            </a:pPr>
            <a:endParaRPr lang="en-US" dirty="0"/>
          </a:p>
        </p:txBody>
      </p:sp>
      <p:sp>
        <p:nvSpPr>
          <p:cNvPr id="679945" name="Rectangle 9"/>
          <p:cNvSpPr>
            <a:spLocks noChangeArrowheads="1"/>
          </p:cNvSpPr>
          <p:nvPr/>
        </p:nvSpPr>
        <p:spPr bwMode="auto">
          <a:xfrm>
            <a:off x="320040" y="1188720"/>
            <a:ext cx="9326880" cy="5852160"/>
          </a:xfrm>
          <a:prstGeom prst="rect">
            <a:avLst/>
          </a:prstGeom>
          <a:noFill/>
          <a:ln w="9525">
            <a:noFill/>
            <a:miter lim="800000"/>
            <a:headEnd/>
            <a:tailEnd/>
          </a:ln>
          <a:effectLst/>
        </p:spPr>
        <p:txBody>
          <a:bodyPr lIns="101882" tIns="50941" rIns="101882" bIns="50941"/>
          <a:lstStyle/>
          <a:p>
            <a:pPr marL="447505" indent="-447505">
              <a:spcBef>
                <a:spcPct val="20000"/>
              </a:spcBef>
              <a:buClrTx/>
              <a:buSzPct val="80000"/>
              <a:buFont typeface="Wingdings" pitchFamily="2" charset="2"/>
              <a:buChar char="q"/>
              <a:defRPr/>
            </a:pPr>
            <a:endParaRPr lang="en-US" sz="2700" b="0" dirty="0">
              <a:solidFill>
                <a:schemeClr val="tx1"/>
              </a:solidFill>
            </a:endParaRPr>
          </a:p>
        </p:txBody>
      </p:sp>
      <p:sp>
        <p:nvSpPr>
          <p:cNvPr id="9"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b="0">
                <a:solidFill>
                  <a:schemeClr val="tx1"/>
                </a:solidFill>
                <a:latin typeface="Franklin Gothic Demi" panose="020B0703020102020204" pitchFamily="34" charset="0"/>
              </a:defRPr>
            </a:lvl1pPr>
          </a:lstStyle>
          <a:p>
            <a:fld id="{A847F583-9E29-4D20-84BB-32ED900C84E7}" type="slidenum">
              <a:rPr lang="en-US" smtClean="0"/>
              <a:pPr/>
              <a:t>‹#›</a:t>
            </a:fld>
            <a:endParaRPr lang="en-US" dirty="0"/>
          </a:p>
        </p:txBody>
      </p:sp>
      <p:cxnSp>
        <p:nvCxnSpPr>
          <p:cNvPr id="3" name="Straight Connector 2"/>
          <p:cNvCxnSpPr/>
          <p:nvPr userDrawn="1"/>
        </p:nvCxnSpPr>
        <p:spPr bwMode="auto">
          <a:xfrm>
            <a:off x="210793" y="1087122"/>
            <a:ext cx="9692640"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8CD10770-5D50-433A-BD30-FF10283C224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 t="15748" r="1636"/>
          <a:stretch/>
        </p:blipFill>
        <p:spPr>
          <a:xfrm>
            <a:off x="201169" y="7185737"/>
            <a:ext cx="2084831" cy="547686"/>
          </a:xfrm>
          <a:prstGeom prst="rect">
            <a:avLst/>
          </a:prstGeom>
        </p:spPr>
      </p:pic>
    </p:spTree>
  </p:cSld>
  <p:clrMap bg1="lt1" tx1="dk1" bg2="lt2" tx2="dk2" accent1="accent1" accent2="accent2" accent3="accent3" accent4="accent4" accent5="accent5" accent6="accent6" hlink="hlink" folHlink="folHlink"/>
  <p:sldLayoutIdLst>
    <p:sldLayoutId id="2147484286" r:id="rId1"/>
    <p:sldLayoutId id="2147484287" r:id="rId2"/>
    <p:sldLayoutId id="2147484281" r:id="rId3"/>
    <p:sldLayoutId id="2147484289" r:id="rId4"/>
    <p:sldLayoutId id="2147484288" r:id="rId5"/>
    <p:sldLayoutId id="2147484290" r:id="rId6"/>
    <p:sldLayoutId id="2147484291" r:id="rId7"/>
  </p:sldLayoutIdLst>
  <p:transition spd="med">
    <p:fade/>
  </p:transition>
  <p:hf hdr="0" ftr="0" dt="0"/>
  <p:txStyles>
    <p:title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p:titleStyle>
    <p:body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0" y="6323140"/>
            <a:ext cx="10058399" cy="943422"/>
          </a:xfrm>
        </p:spPr>
        <p:txBody>
          <a:bodyPr/>
          <a:lstStyle/>
          <a:p>
            <a:pPr algn="ctr"/>
            <a:r>
              <a:rPr lang="en-US" sz="3200" i="1" dirty="0">
                <a:solidFill>
                  <a:schemeClr val="bg1">
                    <a:lumMod val="50000"/>
                  </a:schemeClr>
                </a:solidFill>
              </a:rPr>
              <a:t>Investor Presentation</a:t>
            </a:r>
            <a:br>
              <a:rPr lang="en-US" sz="3200" i="1" dirty="0">
                <a:solidFill>
                  <a:schemeClr val="bg1">
                    <a:lumMod val="50000"/>
                  </a:schemeClr>
                </a:solidFill>
              </a:rPr>
            </a:br>
            <a:endParaRPr lang="en-US" sz="3200" i="1" dirty="0">
              <a:solidFill>
                <a:schemeClr val="bg1">
                  <a:lumMod val="50000"/>
                </a:schemeClr>
              </a:solidFill>
            </a:endParaRPr>
          </a:p>
        </p:txBody>
      </p:sp>
      <p:sp>
        <p:nvSpPr>
          <p:cNvPr id="5" name="Title 8">
            <a:extLst>
              <a:ext uri="{FF2B5EF4-FFF2-40B4-BE49-F238E27FC236}">
                <a16:creationId xmlns:a16="http://schemas.microsoft.com/office/drawing/2014/main" id="{6F2809FD-BE32-4C70-A212-CAAF496663AC}"/>
              </a:ext>
            </a:extLst>
          </p:cNvPr>
          <p:cNvSpPr txBox="1">
            <a:spLocks/>
          </p:cNvSpPr>
          <p:nvPr/>
        </p:nvSpPr>
        <p:spPr bwMode="auto">
          <a:xfrm>
            <a:off x="-1" y="5288220"/>
            <a:ext cx="10058399" cy="753372"/>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lvl1pPr algn="ctr" rtl="0" eaLnBrk="0" fontAlgn="base" hangingPunct="0">
              <a:spcBef>
                <a:spcPct val="0"/>
              </a:spcBef>
              <a:spcAft>
                <a:spcPct val="0"/>
              </a:spcAft>
              <a:defRPr sz="36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r>
              <a:rPr lang="en-US" kern="0" dirty="0"/>
              <a:t>4Q 2022</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40C3CC-22EF-4E18-913B-E77361EF3F3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7332209" y="1337920"/>
            <a:ext cx="2514600" cy="36576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AF5AA45-D960-4DC9-B7FB-23DB94303BC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4563509" y="1337920"/>
            <a:ext cx="2514600" cy="36576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0BCBA24-61C9-4A8F-8496-76B8F638EB82}"/>
              </a:ext>
            </a:extLst>
          </p:cNvPr>
          <p:cNvSpPr>
            <a:spLocks noGrp="1"/>
          </p:cNvSpPr>
          <p:nvPr>
            <p:ph type="sldNum" sz="quarter" idx="4"/>
          </p:nvPr>
        </p:nvSpPr>
        <p:spPr>
          <a:xfrm>
            <a:off x="7315200" y="7315200"/>
            <a:ext cx="2346960" cy="321979"/>
          </a:xfrm>
        </p:spPr>
        <p:txBody>
          <a:bodyPr vert="horz" lIns="101882" tIns="50941" rIns="101882" bIns="50941"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itle 3">
            <a:extLst>
              <a:ext uri="{FF2B5EF4-FFF2-40B4-BE49-F238E27FC236}">
                <a16:creationId xmlns:a16="http://schemas.microsoft.com/office/drawing/2014/main" id="{26E898B0-5E6B-4D3F-8A16-814FCF341CBC}"/>
              </a:ext>
            </a:extLst>
          </p:cNvPr>
          <p:cNvSpPr>
            <a:spLocks noGrp="1"/>
          </p:cNvSpPr>
          <p:nvPr>
            <p:ph type="title"/>
          </p:nvPr>
        </p:nvSpPr>
        <p:spPr/>
        <p:txBody>
          <a:bodyPr/>
          <a:lstStyle/>
          <a:p>
            <a:r>
              <a:rPr lang="en-US" dirty="0"/>
              <a:t>Investment Highlights: Liquidity and Short Duration</a:t>
            </a:r>
          </a:p>
        </p:txBody>
      </p:sp>
      <p:sp>
        <p:nvSpPr>
          <p:cNvPr id="7" name="Rectangle: Rounded Corners 6">
            <a:extLst>
              <a:ext uri="{FF2B5EF4-FFF2-40B4-BE49-F238E27FC236}">
                <a16:creationId xmlns:a16="http://schemas.microsoft.com/office/drawing/2014/main" id="{8D95D4C8-4054-4BD9-A4A0-30171671C8E2}"/>
              </a:ext>
            </a:extLst>
          </p:cNvPr>
          <p:cNvSpPr/>
          <p:nvPr/>
        </p:nvSpPr>
        <p:spPr bwMode="auto">
          <a:xfrm>
            <a:off x="7332209" y="1337920"/>
            <a:ext cx="2514600"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000" dirty="0">
                <a:solidFill>
                  <a:prstClr val="white"/>
                </a:solidFill>
                <a:latin typeface="Calibri" panose="020F0502020204030204" pitchFamily="34" charset="0"/>
                <a:cs typeface="Calibri" panose="020F0502020204030204" pitchFamily="34" charset="0"/>
              </a:rPr>
              <a:t>Debt By</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Classification</a:t>
            </a:r>
          </a:p>
        </p:txBody>
      </p:sp>
      <p:graphicFrame>
        <p:nvGraphicFramePr>
          <p:cNvPr id="13" name="Content Placeholder 12">
            <a:extLst>
              <a:ext uri="{FF2B5EF4-FFF2-40B4-BE49-F238E27FC236}">
                <a16:creationId xmlns:a16="http://schemas.microsoft.com/office/drawing/2014/main" id="{23F561B2-467F-4625-8C98-85881B2BFD21}"/>
              </a:ext>
            </a:extLst>
          </p:cNvPr>
          <p:cNvGraphicFramePr>
            <a:graphicFrameLocks noGrp="1"/>
          </p:cNvGraphicFramePr>
          <p:nvPr>
            <p:ph idx="1"/>
            <p:extLst>
              <p:ext uri="{D42A27DB-BD31-4B8C-83A1-F6EECF244321}">
                <p14:modId xmlns:p14="http://schemas.microsoft.com/office/powerpoint/2010/main" val="347973658"/>
              </p:ext>
            </p:extLst>
          </p:nvPr>
        </p:nvGraphicFramePr>
        <p:xfrm>
          <a:off x="4559116" y="1934191"/>
          <a:ext cx="2880069" cy="2178509"/>
        </p:xfrm>
        <a:graphic>
          <a:graphicData uri="http://schemas.openxmlformats.org/drawingml/2006/table">
            <a:tbl>
              <a:tblPr firstRow="1" bandRow="1">
                <a:tableStyleId>{2D5ABB26-0587-4C30-8999-92F81FD0307C}</a:tableStyleId>
              </a:tblPr>
              <a:tblGrid>
                <a:gridCol w="1709486">
                  <a:extLst>
                    <a:ext uri="{9D8B030D-6E8A-4147-A177-3AD203B41FA5}">
                      <a16:colId xmlns:a16="http://schemas.microsoft.com/office/drawing/2014/main" val="2254331462"/>
                    </a:ext>
                  </a:extLst>
                </a:gridCol>
                <a:gridCol w="238136">
                  <a:extLst>
                    <a:ext uri="{9D8B030D-6E8A-4147-A177-3AD203B41FA5}">
                      <a16:colId xmlns:a16="http://schemas.microsoft.com/office/drawing/2014/main" val="219437703"/>
                    </a:ext>
                  </a:extLst>
                </a:gridCol>
                <a:gridCol w="932447">
                  <a:extLst>
                    <a:ext uri="{9D8B030D-6E8A-4147-A177-3AD203B41FA5}">
                      <a16:colId xmlns:a16="http://schemas.microsoft.com/office/drawing/2014/main" val="1853623508"/>
                    </a:ext>
                  </a:extLst>
                </a:gridCol>
              </a:tblGrid>
              <a:tr h="433989">
                <a:tc>
                  <a:txBody>
                    <a:bodyPr/>
                    <a:lstStyle/>
                    <a:p>
                      <a:r>
                        <a:rPr lang="en-US" sz="1600" dirty="0">
                          <a:latin typeface="Calibri" panose="020F0502020204030204" pitchFamily="34" charset="0"/>
                          <a:cs typeface="Calibri" panose="020F0502020204030204" pitchFamily="34" charset="0"/>
                        </a:rPr>
                        <a:t>Size:</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solidFill>
                            <a:schemeClr val="tx1"/>
                          </a:solidFill>
                          <a:latin typeface="Calibri" panose="020F0502020204030204" pitchFamily="34" charset="0"/>
                          <a:cs typeface="Calibri" panose="020F0502020204030204" pitchFamily="34" charset="0"/>
                        </a:rPr>
                        <a:t>$427M</a:t>
                      </a:r>
                    </a:p>
                  </a:txBody>
                  <a:tcPr/>
                </a:tc>
                <a:extLst>
                  <a:ext uri="{0D108BD9-81ED-4DB2-BD59-A6C34878D82A}">
                    <a16:rowId xmlns:a16="http://schemas.microsoft.com/office/drawing/2014/main" val="2952138535"/>
                  </a:ext>
                </a:extLst>
              </a:tr>
              <a:tr h="436130">
                <a:tc>
                  <a:txBody>
                    <a:bodyPr/>
                    <a:lstStyle/>
                    <a:p>
                      <a:r>
                        <a:rPr lang="en-US" sz="1600" b="1" dirty="0">
                          <a:latin typeface="Calibri" panose="020F0502020204030204" pitchFamily="34" charset="0"/>
                          <a:cs typeface="Calibri" panose="020F0502020204030204" pitchFamily="34" charset="0"/>
                        </a:rPr>
                        <a:t>Duration:</a:t>
                      </a:r>
                    </a:p>
                  </a:txBody>
                  <a:tcPr/>
                </a:tc>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0.8 yrs</a:t>
                      </a:r>
                    </a:p>
                  </a:txBody>
                  <a:tcPr/>
                </a:tc>
                <a:extLst>
                  <a:ext uri="{0D108BD9-81ED-4DB2-BD59-A6C34878D82A}">
                    <a16:rowId xmlns:a16="http://schemas.microsoft.com/office/drawing/2014/main" val="480827921"/>
                  </a:ext>
                </a:extLst>
              </a:tr>
              <a:tr h="436130">
                <a:tc>
                  <a:txBody>
                    <a:bodyPr/>
                    <a:lstStyle/>
                    <a:p>
                      <a:r>
                        <a:rPr lang="en-US" sz="1600" dirty="0">
                          <a:latin typeface="Calibri" panose="020F0502020204030204" pitchFamily="34" charset="0"/>
                          <a:cs typeface="Calibri" panose="020F0502020204030204" pitchFamily="34" charset="0"/>
                        </a:rPr>
                        <a:t>Avg. Rating:</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solidFill>
                            <a:schemeClr val="tx1"/>
                          </a:solidFill>
                          <a:latin typeface="Calibri" panose="020F0502020204030204" pitchFamily="34" charset="0"/>
                          <a:cs typeface="Calibri" panose="020F0502020204030204" pitchFamily="34" charset="0"/>
                        </a:rPr>
                        <a:t>A3</a:t>
                      </a:r>
                    </a:p>
                  </a:txBody>
                  <a:tcPr/>
                </a:tc>
                <a:extLst>
                  <a:ext uri="{0D108BD9-81ED-4DB2-BD59-A6C34878D82A}">
                    <a16:rowId xmlns:a16="http://schemas.microsoft.com/office/drawing/2014/main" val="2534084670"/>
                  </a:ext>
                </a:extLst>
              </a:tr>
              <a:tr h="436130">
                <a:tc>
                  <a:txBody>
                    <a:bodyPr/>
                    <a:lstStyle/>
                    <a:p>
                      <a:r>
                        <a:rPr lang="en-US" sz="1600" dirty="0">
                          <a:latin typeface="Calibri" panose="020F0502020204030204" pitchFamily="34" charset="0"/>
                          <a:cs typeface="Calibri" panose="020F0502020204030204" pitchFamily="34" charset="0"/>
                        </a:rPr>
                        <a:t>Book Yield:</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3.6%</a:t>
                      </a:r>
                    </a:p>
                  </a:txBody>
                  <a:tcPr/>
                </a:tc>
                <a:extLst>
                  <a:ext uri="{0D108BD9-81ED-4DB2-BD59-A6C34878D82A}">
                    <a16:rowId xmlns:a16="http://schemas.microsoft.com/office/drawing/2014/main" val="3558252865"/>
                  </a:ext>
                </a:extLst>
              </a:tr>
              <a:tr h="436130">
                <a:tc>
                  <a:txBody>
                    <a:bodyPr/>
                    <a:lstStyle/>
                    <a:p>
                      <a:r>
                        <a:rPr lang="en-US" sz="1600" dirty="0">
                          <a:latin typeface="Calibri" panose="020F0502020204030204" pitchFamily="34" charset="0"/>
                          <a:cs typeface="Calibri" panose="020F0502020204030204" pitchFamily="34" charset="0"/>
                        </a:rPr>
                        <a:t>Tax-Adj Yield:</a:t>
                      </a:r>
                    </a:p>
                  </a:txBody>
                  <a:tcPr/>
                </a:tc>
                <a:tc>
                  <a:txBody>
                    <a:bodyPr/>
                    <a:lstStyle/>
                    <a:p>
                      <a:endParaRPr lang="en-US" sz="1600" dirty="0">
                        <a:highlight>
                          <a:srgbClr val="FFFF00"/>
                        </a:highlight>
                        <a:latin typeface="Calibri" panose="020F0502020204030204" pitchFamily="34" charset="0"/>
                        <a:cs typeface="Calibri" panose="020F0502020204030204" pitchFamily="34" charset="0"/>
                      </a:endParaRPr>
                    </a:p>
                  </a:txBody>
                  <a:tcPr/>
                </a:tc>
                <a:tc>
                  <a:txBody>
                    <a:bodyPr/>
                    <a:lstStyle/>
                    <a:p>
                      <a:r>
                        <a:rPr lang="en-US" sz="1600">
                          <a:latin typeface="Calibri" panose="020F0502020204030204" pitchFamily="34" charset="0"/>
                          <a:cs typeface="Calibri" panose="020F0502020204030204" pitchFamily="34" charset="0"/>
                        </a:rPr>
                        <a:t>3.7%</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66308254"/>
                  </a:ext>
                </a:extLst>
              </a:tr>
            </a:tbl>
          </a:graphicData>
        </a:graphic>
      </p:graphicFrame>
      <p:sp>
        <p:nvSpPr>
          <p:cNvPr id="12" name="Rectangle: Rounded Corners 11">
            <a:extLst>
              <a:ext uri="{FF2B5EF4-FFF2-40B4-BE49-F238E27FC236}">
                <a16:creationId xmlns:a16="http://schemas.microsoft.com/office/drawing/2014/main" id="{8ACF694F-6851-4FF2-B8B4-E3D3A8200254}"/>
              </a:ext>
            </a:extLst>
          </p:cNvPr>
          <p:cNvSpPr/>
          <p:nvPr/>
        </p:nvSpPr>
        <p:spPr bwMode="auto">
          <a:xfrm>
            <a:off x="4563509" y="1337920"/>
            <a:ext cx="2514600"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Debt Portfolio</a:t>
            </a:r>
          </a:p>
        </p:txBody>
      </p:sp>
      <p:sp>
        <p:nvSpPr>
          <p:cNvPr id="20" name="Content Placeholder 3">
            <a:extLst>
              <a:ext uri="{FF2B5EF4-FFF2-40B4-BE49-F238E27FC236}">
                <a16:creationId xmlns:a16="http://schemas.microsoft.com/office/drawing/2014/main" id="{878E4511-932F-4D51-B332-1989382AD396}"/>
              </a:ext>
            </a:extLst>
          </p:cNvPr>
          <p:cNvSpPr txBox="1">
            <a:spLocks/>
          </p:cNvSpPr>
          <p:nvPr/>
        </p:nvSpPr>
        <p:spPr>
          <a:xfrm>
            <a:off x="476190" y="1777851"/>
            <a:ext cx="3859016" cy="2655354"/>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339725" marR="0" lvl="0" indent="-339725" algn="l" defTabSz="914400" rtl="0" eaLnBrk="0" fontAlgn="base" latinLnBrk="0" hangingPunct="0">
              <a:lnSpc>
                <a:spcPct val="100000"/>
              </a:lnSpc>
              <a:spcBef>
                <a:spcPts val="0"/>
              </a:spcBef>
              <a:spcAft>
                <a:spcPts val="0"/>
              </a:spcAft>
              <a:buClr>
                <a:srgbClr val="005581"/>
              </a:buClr>
              <a:buSzPct val="150000"/>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portfolio has </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significant liquidity </a:t>
            </a: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t>
            </a:r>
            <a:r>
              <a:rPr lang="en-US" sz="1400" kern="0" dirty="0">
                <a:solidFill>
                  <a:prstClr val="black"/>
                </a:solidFill>
              </a:rPr>
              <a:t>12/31</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/2022</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lang="en-US" sz="1100" b="0" kern="0" dirty="0">
                <a:solidFill>
                  <a:prstClr val="black"/>
                </a:solidFill>
              </a:rPr>
              <a:t>169</a:t>
            </a: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million in total cash and treasury bills</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kumimoji="0" lang="en-US" sz="1100" b="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86% of debt securities having maturities of five years or less</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illiquid hedge funds, private equity investments, private placements</a:t>
            </a:r>
          </a:p>
          <a:p>
            <a:pPr marL="339725" marR="0" lvl="0" indent="-339725" algn="l" defTabSz="914400" rtl="0" eaLnBrk="0" fontAlgn="base" latinLnBrk="0" hangingPunct="0">
              <a:lnSpc>
                <a:spcPct val="100000"/>
              </a:lnSpc>
              <a:spcBef>
                <a:spcPts val="600"/>
              </a:spcBef>
              <a:spcAft>
                <a:spcPts val="0"/>
              </a:spcAft>
              <a:buClr>
                <a:srgbClr val="005581"/>
              </a:buClr>
              <a:buSzPct val="150000"/>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short duration of 0.8</a:t>
            </a:r>
            <a:r>
              <a:rPr lang="en-US" sz="1400" kern="0" dirty="0">
                <a:solidFill>
                  <a:prstClr val="black"/>
                </a:solidFill>
              </a:rPr>
              <a:t> </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years protects the balance sheet from the impact of interest rate increases</a:t>
            </a: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74723" marR="0" lvl="1" indent="0" algn="l" defTabSz="914400" rtl="0" eaLnBrk="0" fontAlgn="base" latinLnBrk="0" hangingPunct="0">
              <a:lnSpc>
                <a:spcPct val="100000"/>
              </a:lnSpc>
              <a:spcBef>
                <a:spcPts val="0"/>
              </a:spcBef>
              <a:spcAft>
                <a:spcPts val="0"/>
              </a:spcAft>
              <a:buClr>
                <a:srgbClr val="005581"/>
              </a:buClr>
              <a:buSzPct val="150000"/>
              <a:buFont typeface="Courier New" panose="02070309020205020404" pitchFamily="49" charset="0"/>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55B779A0-4C92-4F89-A54B-882749408BE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3" r="45942" b="80061"/>
          <a:stretch/>
        </p:blipFill>
        <p:spPr>
          <a:xfrm>
            <a:off x="7332209" y="4303995"/>
            <a:ext cx="2514600" cy="365760"/>
          </a:xfrm>
          <a:prstGeom prst="rect">
            <a:avLst/>
          </a:prstGeom>
          <a:effectLst>
            <a:outerShdw blurRad="50800" dist="38100" dir="2700000" algn="tl" rotWithShape="0">
              <a:prstClr val="black">
                <a:alpha val="40000"/>
              </a:prstClr>
            </a:outerShdw>
          </a:effectLst>
        </p:spPr>
      </p:pic>
      <p:sp>
        <p:nvSpPr>
          <p:cNvPr id="22" name="Rectangle: Rounded Corners 21">
            <a:extLst>
              <a:ext uri="{FF2B5EF4-FFF2-40B4-BE49-F238E27FC236}">
                <a16:creationId xmlns:a16="http://schemas.microsoft.com/office/drawing/2014/main" id="{C8EA88FA-622F-4262-9CE3-B09183CDC542}"/>
              </a:ext>
            </a:extLst>
          </p:cNvPr>
          <p:cNvSpPr/>
          <p:nvPr/>
        </p:nvSpPr>
        <p:spPr bwMode="auto">
          <a:xfrm>
            <a:off x="7332208" y="4295242"/>
            <a:ext cx="2514600" cy="366836"/>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Asset Allocation</a:t>
            </a:r>
            <a:endParaRPr kumimoji="0" lang="en-US" sz="2000" b="1"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55427B94-3B21-4674-AA18-A06A3FFB43B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3" r="45942" b="80061"/>
          <a:stretch/>
        </p:blipFill>
        <p:spPr>
          <a:xfrm>
            <a:off x="4561653" y="4303995"/>
            <a:ext cx="2514600" cy="365760"/>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AF7D7B73-F852-4724-9E2D-83ED99E65632}"/>
              </a:ext>
            </a:extLst>
          </p:cNvPr>
          <p:cNvSpPr/>
          <p:nvPr/>
        </p:nvSpPr>
        <p:spPr bwMode="auto">
          <a:xfrm>
            <a:off x="4561653" y="4303457"/>
            <a:ext cx="2537238" cy="358622"/>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000" dirty="0">
                <a:solidFill>
                  <a:prstClr val="white"/>
                </a:solidFill>
                <a:latin typeface="Calibri" panose="020F0502020204030204" pitchFamily="34" charset="0"/>
                <a:cs typeface="Calibri" panose="020F0502020204030204" pitchFamily="34" charset="0"/>
              </a:rPr>
              <a:t>Equities By Type</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29EB0530-C648-4DBA-9FC0-3F4274BB8056}"/>
              </a:ext>
            </a:extLst>
          </p:cNvPr>
          <p:cNvSpPr txBox="1"/>
          <p:nvPr/>
        </p:nvSpPr>
        <p:spPr>
          <a:xfrm>
            <a:off x="4563509" y="1696854"/>
            <a:ext cx="1553811"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12/31/2022</a:t>
            </a:r>
          </a:p>
        </p:txBody>
      </p:sp>
      <p:sp>
        <p:nvSpPr>
          <p:cNvPr id="43" name="TextBox 42">
            <a:extLst>
              <a:ext uri="{FF2B5EF4-FFF2-40B4-BE49-F238E27FC236}">
                <a16:creationId xmlns:a16="http://schemas.microsoft.com/office/drawing/2014/main" id="{29EB0530-C648-4DBA-9FC0-3F4274BB8056}"/>
              </a:ext>
            </a:extLst>
          </p:cNvPr>
          <p:cNvSpPr txBox="1"/>
          <p:nvPr/>
        </p:nvSpPr>
        <p:spPr>
          <a:xfrm>
            <a:off x="7332209" y="1696854"/>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12/31/</a:t>
            </a:r>
            <a:r>
              <a:rPr lang="en-US" sz="1100" dirty="0">
                <a:solidFill>
                  <a:prstClr val="white">
                    <a:lumMod val="65000"/>
                  </a:prstClr>
                </a:solidFill>
                <a:latin typeface="Calibri" panose="020F0502020204030204" pitchFamily="34" charset="0"/>
                <a:cs typeface="Calibri" panose="020F0502020204030204" pitchFamily="34" charset="0"/>
              </a:rPr>
              <a:t>2022</a:t>
            </a:r>
            <a:endParaRPr kumimoji="0" lang="en-US" sz="11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5" name="TextBox 44">
            <a:extLst>
              <a:ext uri="{FF2B5EF4-FFF2-40B4-BE49-F238E27FC236}">
                <a16:creationId xmlns:a16="http://schemas.microsoft.com/office/drawing/2014/main" id="{29EB0530-C648-4DBA-9FC0-3F4274BB8056}"/>
              </a:ext>
            </a:extLst>
          </p:cNvPr>
          <p:cNvSpPr txBox="1"/>
          <p:nvPr/>
        </p:nvSpPr>
        <p:spPr>
          <a:xfrm>
            <a:off x="4509529" y="4672037"/>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12/31</a:t>
            </a:r>
            <a:r>
              <a:rPr lang="en-US" sz="1100" dirty="0">
                <a:solidFill>
                  <a:prstClr val="white">
                    <a:lumMod val="65000"/>
                  </a:prstClr>
                </a:solidFill>
                <a:latin typeface="Calibri" panose="020F0502020204030204" pitchFamily="34" charset="0"/>
                <a:cs typeface="Calibri" panose="020F0502020204030204" pitchFamily="34" charset="0"/>
              </a:rPr>
              <a:t>/2022</a:t>
            </a:r>
            <a:endPar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6" name="TextBox 45">
            <a:extLst>
              <a:ext uri="{FF2B5EF4-FFF2-40B4-BE49-F238E27FC236}">
                <a16:creationId xmlns:a16="http://schemas.microsoft.com/office/drawing/2014/main" id="{29EB0530-C648-4DBA-9FC0-3F4274BB8056}"/>
              </a:ext>
            </a:extLst>
          </p:cNvPr>
          <p:cNvSpPr txBox="1"/>
          <p:nvPr/>
        </p:nvSpPr>
        <p:spPr>
          <a:xfrm>
            <a:off x="7256460" y="4672037"/>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12/31</a:t>
            </a:r>
            <a:r>
              <a:rPr lang="en-US" sz="1100" dirty="0">
                <a:solidFill>
                  <a:prstClr val="white">
                    <a:lumMod val="65000"/>
                  </a:prstClr>
                </a:solidFill>
                <a:latin typeface="Calibri" panose="020F0502020204030204" pitchFamily="34" charset="0"/>
                <a:cs typeface="Calibri" panose="020F0502020204030204" pitchFamily="34" charset="0"/>
              </a:rPr>
              <a:t>/2022</a:t>
            </a:r>
            <a:endParaRPr kumimoji="0" lang="en-US" sz="11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4" name="Content Placeholder 1">
            <a:extLst>
              <a:ext uri="{FF2B5EF4-FFF2-40B4-BE49-F238E27FC236}">
                <a16:creationId xmlns:a16="http://schemas.microsoft.com/office/drawing/2014/main" id="{112C3C33-AFF6-4016-ACE6-3BC59EFCBC5C}"/>
              </a:ext>
            </a:extLst>
          </p:cNvPr>
          <p:cNvSpPr txBox="1">
            <a:spLocks/>
          </p:cNvSpPr>
          <p:nvPr/>
        </p:nvSpPr>
        <p:spPr bwMode="auto">
          <a:xfrm>
            <a:off x="455004" y="4303457"/>
            <a:ext cx="3901389" cy="98768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182880" marR="0" lvl="0" indent="-182880" algn="l" defTabSz="914400" rtl="0" eaLnBrk="0" fontAlgn="base" latinLnBrk="0" hangingPunct="0">
              <a:lnSpc>
                <a:spcPct val="100000"/>
              </a:lnSpc>
              <a:spcBef>
                <a:spcPts val="0"/>
              </a:spcBef>
              <a:spcAft>
                <a:spcPts val="600"/>
              </a:spcAft>
              <a:buClr>
                <a:srgbClr val="005581"/>
              </a:buClr>
              <a:buSzPct val="15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Cash and invested assets reduced in 2020 and 2022, due in part, to the LPT transaction and discontinued operations respectively</a:t>
            </a:r>
          </a:p>
          <a:p>
            <a:pPr marL="182880" marR="0" lvl="0" indent="-182880" algn="l" defTabSz="914400" rtl="0" eaLnBrk="0" fontAlgn="base" latinLnBrk="0" hangingPunct="0">
              <a:lnSpc>
                <a:spcPct val="100000"/>
              </a:lnSpc>
              <a:spcBef>
                <a:spcPts val="0"/>
              </a:spcBef>
              <a:spcAft>
                <a:spcPts val="600"/>
              </a:spcAft>
              <a:buClr>
                <a:srgbClr val="005581"/>
              </a:buClr>
              <a:buSzPct val="15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Cash and invested assets represented ~35% of total assets in Q4 2022</a:t>
            </a:r>
          </a:p>
        </p:txBody>
      </p:sp>
      <p:pic>
        <p:nvPicPr>
          <p:cNvPr id="48" name="Picture 47">
            <a:extLst>
              <a:ext uri="{FF2B5EF4-FFF2-40B4-BE49-F238E27FC236}">
                <a16:creationId xmlns:a16="http://schemas.microsoft.com/office/drawing/2014/main" id="{6576AD01-7B84-4CDF-992F-BEAD0C00A763}"/>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81152"/>
          <a:stretch/>
        </p:blipFill>
        <p:spPr>
          <a:xfrm>
            <a:off x="476189" y="3922447"/>
            <a:ext cx="3840480" cy="365760"/>
          </a:xfrm>
          <a:prstGeom prst="rect">
            <a:avLst/>
          </a:prstGeom>
          <a:effectLst>
            <a:outerShdw blurRad="50800" dist="38100" dir="2700000" algn="tl" rotWithShape="0">
              <a:prstClr val="black">
                <a:alpha val="40000"/>
              </a:prstClr>
            </a:outerShdw>
          </a:effectLst>
        </p:spPr>
      </p:pic>
      <p:sp>
        <p:nvSpPr>
          <p:cNvPr id="49" name="Rectangle: Rounded Corners 16">
            <a:extLst>
              <a:ext uri="{FF2B5EF4-FFF2-40B4-BE49-F238E27FC236}">
                <a16:creationId xmlns:a16="http://schemas.microsoft.com/office/drawing/2014/main" id="{12A1F7C4-4A55-4913-B622-C80985710FBA}"/>
              </a:ext>
            </a:extLst>
          </p:cNvPr>
          <p:cNvSpPr/>
          <p:nvPr/>
        </p:nvSpPr>
        <p:spPr bwMode="auto">
          <a:xfrm>
            <a:off x="455002" y="3913242"/>
            <a:ext cx="3840132" cy="372152"/>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t>
            </a: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otal </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Cash &amp; Investments</a:t>
            </a:r>
          </a:p>
        </p:txBody>
      </p:sp>
      <p:pic>
        <p:nvPicPr>
          <p:cNvPr id="29" name="Picture 28">
            <a:extLst>
              <a:ext uri="{FF2B5EF4-FFF2-40B4-BE49-F238E27FC236}">
                <a16:creationId xmlns:a16="http://schemas.microsoft.com/office/drawing/2014/main" id="{FAF5AA45-D960-4DC9-B7FB-23DB94303BC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455005" y="1337920"/>
            <a:ext cx="3797886" cy="365760"/>
          </a:xfrm>
          <a:prstGeom prst="rect">
            <a:avLst/>
          </a:prstGeom>
          <a:effectLst>
            <a:outerShdw blurRad="50800" dist="38100" dir="2700000" algn="tl" rotWithShape="0">
              <a:prstClr val="black">
                <a:alpha val="40000"/>
              </a:prstClr>
            </a:outerShdw>
          </a:effectLst>
        </p:spPr>
      </p:pic>
      <p:sp>
        <p:nvSpPr>
          <p:cNvPr id="30" name="Rectangle: Rounded Corners 11">
            <a:extLst>
              <a:ext uri="{FF2B5EF4-FFF2-40B4-BE49-F238E27FC236}">
                <a16:creationId xmlns:a16="http://schemas.microsoft.com/office/drawing/2014/main" id="{8ACF694F-6851-4FF2-B8B4-E3D3A8200254}"/>
              </a:ext>
            </a:extLst>
          </p:cNvPr>
          <p:cNvSpPr/>
          <p:nvPr/>
        </p:nvSpPr>
        <p:spPr bwMode="auto">
          <a:xfrm>
            <a:off x="455005" y="1337920"/>
            <a:ext cx="3797886"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Investment Highlights</a:t>
            </a:r>
          </a:p>
        </p:txBody>
      </p:sp>
      <p:graphicFrame>
        <p:nvGraphicFramePr>
          <p:cNvPr id="37" name="Chart 36">
            <a:extLst>
              <a:ext uri="{FF2B5EF4-FFF2-40B4-BE49-F238E27FC236}">
                <a16:creationId xmlns:a16="http://schemas.microsoft.com/office/drawing/2014/main" id="{AD20ED71-87EC-49BF-8960-C5AD877F6806}"/>
              </a:ext>
            </a:extLst>
          </p:cNvPr>
          <p:cNvGraphicFramePr/>
          <p:nvPr>
            <p:extLst>
              <p:ext uri="{D42A27DB-BD31-4B8C-83A1-F6EECF244321}">
                <p14:modId xmlns:p14="http://schemas.microsoft.com/office/powerpoint/2010/main" val="3637030187"/>
              </p:ext>
            </p:extLst>
          </p:nvPr>
        </p:nvGraphicFramePr>
        <p:xfrm>
          <a:off x="367314" y="5171520"/>
          <a:ext cx="3636935" cy="1845590"/>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80AA92BF-E34D-4338-A3FA-5B27B5A98A27}"/>
              </a:ext>
            </a:extLst>
          </p:cNvPr>
          <p:cNvSpPr txBox="1"/>
          <p:nvPr/>
        </p:nvSpPr>
        <p:spPr>
          <a:xfrm>
            <a:off x="761722" y="5379298"/>
            <a:ext cx="404857"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$729</a:t>
            </a:r>
          </a:p>
        </p:txBody>
      </p:sp>
      <p:sp>
        <p:nvSpPr>
          <p:cNvPr id="50" name="TextBox 49">
            <a:extLst>
              <a:ext uri="{FF2B5EF4-FFF2-40B4-BE49-F238E27FC236}">
                <a16:creationId xmlns:a16="http://schemas.microsoft.com/office/drawing/2014/main" id="{7490516B-38E1-4C78-AE32-75031DC0A8FF}"/>
              </a:ext>
            </a:extLst>
          </p:cNvPr>
          <p:cNvSpPr txBox="1"/>
          <p:nvPr/>
        </p:nvSpPr>
        <p:spPr>
          <a:xfrm>
            <a:off x="1109713" y="5468071"/>
            <a:ext cx="404856"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$668</a:t>
            </a:r>
          </a:p>
        </p:txBody>
      </p:sp>
      <p:sp>
        <p:nvSpPr>
          <p:cNvPr id="51" name="TextBox 50">
            <a:extLst>
              <a:ext uri="{FF2B5EF4-FFF2-40B4-BE49-F238E27FC236}">
                <a16:creationId xmlns:a16="http://schemas.microsoft.com/office/drawing/2014/main" id="{929DF9C3-6A8E-4A68-ADD6-FCF1B4CE3A96}"/>
              </a:ext>
            </a:extLst>
          </p:cNvPr>
          <p:cNvSpPr txBox="1"/>
          <p:nvPr/>
        </p:nvSpPr>
        <p:spPr>
          <a:xfrm>
            <a:off x="1455264" y="5379298"/>
            <a:ext cx="404856"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$731</a:t>
            </a:r>
          </a:p>
        </p:txBody>
      </p:sp>
      <p:sp>
        <p:nvSpPr>
          <p:cNvPr id="52" name="TextBox 51">
            <a:extLst>
              <a:ext uri="{FF2B5EF4-FFF2-40B4-BE49-F238E27FC236}">
                <a16:creationId xmlns:a16="http://schemas.microsoft.com/office/drawing/2014/main" id="{DEF82B90-A9FD-40D1-807A-C29F638C43BB}"/>
              </a:ext>
            </a:extLst>
          </p:cNvPr>
          <p:cNvSpPr txBox="1"/>
          <p:nvPr/>
        </p:nvSpPr>
        <p:spPr>
          <a:xfrm>
            <a:off x="1796913" y="5511402"/>
            <a:ext cx="426812"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$645</a:t>
            </a:r>
          </a:p>
        </p:txBody>
      </p:sp>
      <p:graphicFrame>
        <p:nvGraphicFramePr>
          <p:cNvPr id="53" name="Content Placeholder 6">
            <a:extLst>
              <a:ext uri="{FF2B5EF4-FFF2-40B4-BE49-F238E27FC236}">
                <a16:creationId xmlns:a16="http://schemas.microsoft.com/office/drawing/2014/main" id="{48BA80C8-571D-4C13-AFA4-8A7E3270B026}"/>
              </a:ext>
            </a:extLst>
          </p:cNvPr>
          <p:cNvGraphicFramePr>
            <a:graphicFrameLocks/>
          </p:cNvGraphicFramePr>
          <p:nvPr>
            <p:extLst>
              <p:ext uri="{D42A27DB-BD31-4B8C-83A1-F6EECF244321}">
                <p14:modId xmlns:p14="http://schemas.microsoft.com/office/powerpoint/2010/main" val="3239231122"/>
              </p:ext>
            </p:extLst>
          </p:nvPr>
        </p:nvGraphicFramePr>
        <p:xfrm>
          <a:off x="4273672" y="4965994"/>
          <a:ext cx="3053484" cy="2198398"/>
        </p:xfrm>
        <a:graphic>
          <a:graphicData uri="http://schemas.openxmlformats.org/drawingml/2006/chart">
            <c:chart xmlns:c="http://schemas.openxmlformats.org/drawingml/2006/chart" xmlns:r="http://schemas.openxmlformats.org/officeDocument/2006/relationships" r:id="rId5"/>
          </a:graphicData>
        </a:graphic>
      </p:graphicFrame>
      <p:sp>
        <p:nvSpPr>
          <p:cNvPr id="54" name="TextBox 1">
            <a:extLst>
              <a:ext uri="{FF2B5EF4-FFF2-40B4-BE49-F238E27FC236}">
                <a16:creationId xmlns:a16="http://schemas.microsoft.com/office/drawing/2014/main" id="{6A59D2B0-D6B8-42AA-A1F5-D3221EAF020A}"/>
              </a:ext>
            </a:extLst>
          </p:cNvPr>
          <p:cNvSpPr txBox="1"/>
          <p:nvPr/>
        </p:nvSpPr>
        <p:spPr>
          <a:xfrm>
            <a:off x="5011313" y="6406374"/>
            <a:ext cx="914399" cy="278883"/>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Small Cap, $6M</a:t>
            </a:r>
          </a:p>
          <a:p>
            <a:pPr algn="ctr"/>
            <a:r>
              <a:rPr lang="en-US" sz="800" dirty="0">
                <a:latin typeface="Calibri" panose="020F0502020204030204" pitchFamily="34" charset="0"/>
                <a:cs typeface="Calibri" panose="020F0502020204030204" pitchFamily="34" charset="0"/>
              </a:rPr>
              <a:t>21.5%</a:t>
            </a:r>
            <a:endParaRPr lang="en-US" sz="800" b="1" dirty="0">
              <a:solidFill>
                <a:schemeClr val="bg1"/>
              </a:solidFill>
              <a:latin typeface="Calibri" panose="020F0502020204030204" pitchFamily="34" charset="0"/>
              <a:cs typeface="Calibri" panose="020F0502020204030204" pitchFamily="34" charset="0"/>
            </a:endParaRPr>
          </a:p>
        </p:txBody>
      </p:sp>
      <p:sp>
        <p:nvSpPr>
          <p:cNvPr id="55" name="TextBox 1">
            <a:extLst>
              <a:ext uri="{FF2B5EF4-FFF2-40B4-BE49-F238E27FC236}">
                <a16:creationId xmlns:a16="http://schemas.microsoft.com/office/drawing/2014/main" id="{6A59D2B0-D6B8-42AA-A1F5-D3221EAF020A}"/>
              </a:ext>
            </a:extLst>
          </p:cNvPr>
          <p:cNvSpPr txBox="1"/>
          <p:nvPr/>
        </p:nvSpPr>
        <p:spPr>
          <a:xfrm>
            <a:off x="5044189" y="5604228"/>
            <a:ext cx="779318" cy="278883"/>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Mid Cap, $9M</a:t>
            </a:r>
          </a:p>
          <a:p>
            <a:pPr algn="ctr"/>
            <a:r>
              <a:rPr lang="en-US" sz="800" dirty="0">
                <a:latin typeface="Calibri" panose="020F0502020204030204" pitchFamily="34" charset="0"/>
                <a:cs typeface="Calibri" panose="020F0502020204030204" pitchFamily="34" charset="0"/>
              </a:rPr>
              <a:t>32</a:t>
            </a:r>
            <a:r>
              <a:rPr lang="en-US" sz="800" b="1" dirty="0">
                <a:solidFill>
                  <a:schemeClr val="bg1"/>
                </a:solidFill>
                <a:latin typeface="Calibri" panose="020F0502020204030204" pitchFamily="34" charset="0"/>
                <a:cs typeface="Calibri" panose="020F0502020204030204" pitchFamily="34" charset="0"/>
              </a:rPr>
              <a:t>%</a:t>
            </a:r>
          </a:p>
        </p:txBody>
      </p:sp>
      <p:graphicFrame>
        <p:nvGraphicFramePr>
          <p:cNvPr id="56" name="Content Placeholder 6">
            <a:extLst>
              <a:ext uri="{FF2B5EF4-FFF2-40B4-BE49-F238E27FC236}">
                <a16:creationId xmlns:a16="http://schemas.microsoft.com/office/drawing/2014/main" id="{3E786D87-FF33-4D78-9D55-2FF68C709E92}"/>
              </a:ext>
            </a:extLst>
          </p:cNvPr>
          <p:cNvGraphicFramePr>
            <a:graphicFrameLocks/>
          </p:cNvGraphicFramePr>
          <p:nvPr>
            <p:extLst>
              <p:ext uri="{D42A27DB-BD31-4B8C-83A1-F6EECF244321}">
                <p14:modId xmlns:p14="http://schemas.microsoft.com/office/powerpoint/2010/main" val="1200905836"/>
              </p:ext>
            </p:extLst>
          </p:nvPr>
        </p:nvGraphicFramePr>
        <p:xfrm>
          <a:off x="7012194" y="4963741"/>
          <a:ext cx="3053484" cy="2198398"/>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Box 1">
            <a:extLst>
              <a:ext uri="{FF2B5EF4-FFF2-40B4-BE49-F238E27FC236}">
                <a16:creationId xmlns:a16="http://schemas.microsoft.com/office/drawing/2014/main" id="{FE546898-B377-44D3-B8AD-1039FE8B5F02}"/>
              </a:ext>
            </a:extLst>
          </p:cNvPr>
          <p:cNvSpPr txBox="1"/>
          <p:nvPr/>
        </p:nvSpPr>
        <p:spPr>
          <a:xfrm>
            <a:off x="8596694" y="5927240"/>
            <a:ext cx="779318" cy="26161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Fixed Income $272M, 50%</a:t>
            </a:r>
          </a:p>
        </p:txBody>
      </p:sp>
      <p:sp>
        <p:nvSpPr>
          <p:cNvPr id="59" name="TextBox 1">
            <a:extLst>
              <a:ext uri="{FF2B5EF4-FFF2-40B4-BE49-F238E27FC236}">
                <a16:creationId xmlns:a16="http://schemas.microsoft.com/office/drawing/2014/main" id="{186F2DD8-B367-4BF7-898E-11AEEB95F027}"/>
              </a:ext>
            </a:extLst>
          </p:cNvPr>
          <p:cNvSpPr txBox="1"/>
          <p:nvPr/>
        </p:nvSpPr>
        <p:spPr>
          <a:xfrm>
            <a:off x="7663794" y="6145257"/>
            <a:ext cx="779318" cy="424984"/>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Cash &amp; Cash Equivalents $169M, 31%</a:t>
            </a:r>
          </a:p>
        </p:txBody>
      </p:sp>
      <p:sp>
        <p:nvSpPr>
          <p:cNvPr id="60" name="TextBox 1">
            <a:extLst>
              <a:ext uri="{FF2B5EF4-FFF2-40B4-BE49-F238E27FC236}">
                <a16:creationId xmlns:a16="http://schemas.microsoft.com/office/drawing/2014/main" id="{D9437F18-A0F5-4390-9294-13EA7049B559}"/>
              </a:ext>
            </a:extLst>
          </p:cNvPr>
          <p:cNvSpPr txBox="1"/>
          <p:nvPr/>
        </p:nvSpPr>
        <p:spPr>
          <a:xfrm>
            <a:off x="7256460" y="5235309"/>
            <a:ext cx="587807" cy="31805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Bank Loans $75M, 14%</a:t>
            </a:r>
          </a:p>
        </p:txBody>
      </p:sp>
      <p:sp>
        <p:nvSpPr>
          <p:cNvPr id="61" name="TextBox 1">
            <a:extLst>
              <a:ext uri="{FF2B5EF4-FFF2-40B4-BE49-F238E27FC236}">
                <a16:creationId xmlns:a16="http://schemas.microsoft.com/office/drawing/2014/main" id="{70AE2839-68C0-4786-9338-B233E53A651B}"/>
              </a:ext>
            </a:extLst>
          </p:cNvPr>
          <p:cNvSpPr txBox="1"/>
          <p:nvPr/>
        </p:nvSpPr>
        <p:spPr>
          <a:xfrm>
            <a:off x="7977691" y="4888766"/>
            <a:ext cx="587807" cy="27838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Equities </a:t>
            </a:r>
          </a:p>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$28M, 5%</a:t>
            </a:r>
          </a:p>
        </p:txBody>
      </p:sp>
      <p:graphicFrame>
        <p:nvGraphicFramePr>
          <p:cNvPr id="62" name="Content Placeholder 6">
            <a:extLst>
              <a:ext uri="{FF2B5EF4-FFF2-40B4-BE49-F238E27FC236}">
                <a16:creationId xmlns:a16="http://schemas.microsoft.com/office/drawing/2014/main" id="{0FB24766-A511-4772-AE05-A31C6705CEE3}"/>
              </a:ext>
            </a:extLst>
          </p:cNvPr>
          <p:cNvGraphicFramePr>
            <a:graphicFrameLocks/>
          </p:cNvGraphicFramePr>
          <p:nvPr>
            <p:extLst>
              <p:ext uri="{D42A27DB-BD31-4B8C-83A1-F6EECF244321}">
                <p14:modId xmlns:p14="http://schemas.microsoft.com/office/powerpoint/2010/main" val="597156676"/>
              </p:ext>
            </p:extLst>
          </p:nvPr>
        </p:nvGraphicFramePr>
        <p:xfrm>
          <a:off x="6969289" y="2089809"/>
          <a:ext cx="3053484" cy="2198398"/>
        </p:xfrm>
        <a:graphic>
          <a:graphicData uri="http://schemas.openxmlformats.org/drawingml/2006/chart">
            <c:chart xmlns:c="http://schemas.openxmlformats.org/drawingml/2006/chart" xmlns:r="http://schemas.openxmlformats.org/officeDocument/2006/relationships" r:id="rId7"/>
          </a:graphicData>
        </a:graphic>
      </p:graphicFrame>
      <p:sp>
        <p:nvSpPr>
          <p:cNvPr id="63" name="TextBox 1">
            <a:extLst>
              <a:ext uri="{FF2B5EF4-FFF2-40B4-BE49-F238E27FC236}">
                <a16:creationId xmlns:a16="http://schemas.microsoft.com/office/drawing/2014/main" id="{993572FD-2209-4323-B3A1-EA48473DB102}"/>
              </a:ext>
            </a:extLst>
          </p:cNvPr>
          <p:cNvSpPr txBox="1"/>
          <p:nvPr/>
        </p:nvSpPr>
        <p:spPr>
          <a:xfrm>
            <a:off x="8106372" y="1965499"/>
            <a:ext cx="779318" cy="26161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Asset Backed</a:t>
            </a:r>
          </a:p>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$2</a:t>
            </a:r>
            <a:r>
              <a:rPr lang="en-US" sz="800" dirty="0">
                <a:solidFill>
                  <a:schemeClr val="tx1">
                    <a:lumMod val="65000"/>
                    <a:lumOff val="35000"/>
                  </a:schemeClr>
                </a:solidFill>
                <a:latin typeface="Calibri" panose="020F0502020204030204" pitchFamily="34" charset="0"/>
                <a:cs typeface="Calibri" panose="020F0502020204030204" pitchFamily="34" charset="0"/>
              </a:rPr>
              <a:t>M</a:t>
            </a:r>
            <a:r>
              <a:rPr lang="en-US" sz="800" b="1" dirty="0">
                <a:solidFill>
                  <a:schemeClr val="tx1">
                    <a:lumMod val="65000"/>
                    <a:lumOff val="35000"/>
                  </a:schemeClr>
                </a:solidFill>
                <a:latin typeface="Calibri" panose="020F0502020204030204" pitchFamily="34" charset="0"/>
                <a:cs typeface="Calibri" panose="020F0502020204030204" pitchFamily="34" charset="0"/>
              </a:rPr>
              <a:t>, 0.5%</a:t>
            </a:r>
          </a:p>
        </p:txBody>
      </p:sp>
      <p:sp>
        <p:nvSpPr>
          <p:cNvPr id="47" name="TextBox 46">
            <a:extLst>
              <a:ext uri="{FF2B5EF4-FFF2-40B4-BE49-F238E27FC236}">
                <a16:creationId xmlns:a16="http://schemas.microsoft.com/office/drawing/2014/main" id="{18C62B2C-1D3B-4306-AAA2-9D1054068D58}"/>
              </a:ext>
            </a:extLst>
          </p:cNvPr>
          <p:cNvSpPr txBox="1"/>
          <p:nvPr/>
        </p:nvSpPr>
        <p:spPr>
          <a:xfrm>
            <a:off x="2140364" y="5432913"/>
            <a:ext cx="426813"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$696</a:t>
            </a:r>
          </a:p>
        </p:txBody>
      </p:sp>
      <p:sp>
        <p:nvSpPr>
          <p:cNvPr id="2" name="TextBox 46">
            <a:extLst>
              <a:ext uri="{FF2B5EF4-FFF2-40B4-BE49-F238E27FC236}">
                <a16:creationId xmlns:a16="http://schemas.microsoft.com/office/drawing/2014/main" id="{3FD4E32F-5A6F-CA0E-3D8C-73094DCC88E1}"/>
              </a:ext>
            </a:extLst>
          </p:cNvPr>
          <p:cNvSpPr txBox="1"/>
          <p:nvPr/>
        </p:nvSpPr>
        <p:spPr>
          <a:xfrm>
            <a:off x="3577455" y="5667656"/>
            <a:ext cx="426794" cy="2154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solidFill>
                <a:latin typeface="Calibri" panose="020F0502020204030204" pitchFamily="34" charset="0"/>
                <a:cs typeface="Calibri" panose="020F0502020204030204" pitchFamily="34" charset="0"/>
              </a:rPr>
              <a:t>$544</a:t>
            </a:r>
          </a:p>
        </p:txBody>
      </p:sp>
    </p:spTree>
    <p:extLst>
      <p:ext uri="{BB962C8B-B14F-4D97-AF65-F5344CB8AC3E}">
        <p14:creationId xmlns:p14="http://schemas.microsoft.com/office/powerpoint/2010/main" val="230094586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FE54E-C45B-4357-80F1-D5AA90B8D723}"/>
              </a:ext>
            </a:extLst>
          </p:cNvPr>
          <p:cNvSpPr>
            <a:spLocks noGrp="1"/>
          </p:cNvSpPr>
          <p:nvPr>
            <p:ph type="title"/>
          </p:nvPr>
        </p:nvSpPr>
        <p:spPr/>
        <p:txBody>
          <a:bodyPr/>
          <a:lstStyle/>
          <a:p>
            <a:r>
              <a:rPr lang="en-US" dirty="0"/>
              <a:t>Investment Strategy and Philosophy</a:t>
            </a:r>
          </a:p>
        </p:txBody>
      </p:sp>
      <p:sp>
        <p:nvSpPr>
          <p:cNvPr id="6" name="Rectangle: Rounded Corners 5">
            <a:extLst>
              <a:ext uri="{FF2B5EF4-FFF2-40B4-BE49-F238E27FC236}">
                <a16:creationId xmlns:a16="http://schemas.microsoft.com/office/drawing/2014/main" id="{BCB2FF34-891C-4874-8820-DCD3AD98FE65}"/>
              </a:ext>
            </a:extLst>
          </p:cNvPr>
          <p:cNvSpPr/>
          <p:nvPr/>
        </p:nvSpPr>
        <p:spPr bwMode="auto">
          <a:xfrm>
            <a:off x="456058" y="4652929"/>
            <a:ext cx="9251249" cy="41203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endParaRPr kumimoji="0" lang="en-US" sz="1400" i="0" u="none" strike="noStrike" cap="none" normalizeH="0" baseline="0" dirty="0">
              <a:ln>
                <a:noFill/>
              </a:ln>
              <a:solidFill>
                <a:schemeClr val="tx1"/>
              </a:solidFill>
              <a:effectLst/>
            </a:endParaRPr>
          </a:p>
        </p:txBody>
      </p:sp>
      <p:graphicFrame>
        <p:nvGraphicFramePr>
          <p:cNvPr id="21" name="Chart 20">
            <a:extLst>
              <a:ext uri="{FF2B5EF4-FFF2-40B4-BE49-F238E27FC236}">
                <a16:creationId xmlns:a16="http://schemas.microsoft.com/office/drawing/2014/main" id="{B1AF9E9C-8581-447B-AC7D-CB47A11D22FC}"/>
              </a:ext>
            </a:extLst>
          </p:cNvPr>
          <p:cNvGraphicFramePr/>
          <p:nvPr>
            <p:extLst>
              <p:ext uri="{D42A27DB-BD31-4B8C-83A1-F6EECF244321}">
                <p14:modId xmlns:p14="http://schemas.microsoft.com/office/powerpoint/2010/main" val="27971022"/>
              </p:ext>
            </p:extLst>
          </p:nvPr>
        </p:nvGraphicFramePr>
        <p:xfrm>
          <a:off x="600595" y="5167048"/>
          <a:ext cx="8926481" cy="1831916"/>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3">
            <a:extLst>
              <a:ext uri="{FF2B5EF4-FFF2-40B4-BE49-F238E27FC236}">
                <a16:creationId xmlns:a16="http://schemas.microsoft.com/office/drawing/2014/main" id="{765C78AB-E7BD-4622-B7D2-4A0923D22142}"/>
              </a:ext>
            </a:extLst>
          </p:cNvPr>
          <p:cNvSpPr txBox="1">
            <a:spLocks/>
          </p:cNvSpPr>
          <p:nvPr/>
        </p:nvSpPr>
        <p:spPr>
          <a:xfrm>
            <a:off x="600595" y="2198085"/>
            <a:ext cx="2743200" cy="274320"/>
          </a:xfrm>
          <a:prstGeom prst="rect">
            <a:avLst/>
          </a:prstGeom>
          <a:noFill/>
          <a:ln>
            <a:noFill/>
          </a:ln>
        </p:spPr>
        <p:txBody>
          <a:bodyPr anchor="ct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ct val="25000"/>
              </a:spcBef>
              <a:spcAft>
                <a:spcPct val="20000"/>
              </a:spcAft>
              <a:buSzPct val="120000"/>
              <a:buNone/>
              <a:defRPr/>
            </a:pPr>
            <a:r>
              <a:rPr lang="en-US" sz="1600" kern="0" dirty="0">
                <a:solidFill>
                  <a:srgbClr val="005581"/>
                </a:solidFill>
              </a:rPr>
              <a:t>Debt Securities</a:t>
            </a:r>
          </a:p>
        </p:txBody>
      </p:sp>
      <p:sp>
        <p:nvSpPr>
          <p:cNvPr id="22" name="Content Placeholder 3">
            <a:extLst>
              <a:ext uri="{FF2B5EF4-FFF2-40B4-BE49-F238E27FC236}">
                <a16:creationId xmlns:a16="http://schemas.microsoft.com/office/drawing/2014/main" id="{A81DD3DF-DBED-4A0A-BC00-E71EC81F5F78}"/>
              </a:ext>
            </a:extLst>
          </p:cNvPr>
          <p:cNvSpPr txBox="1">
            <a:spLocks/>
          </p:cNvSpPr>
          <p:nvPr/>
        </p:nvSpPr>
        <p:spPr>
          <a:xfrm>
            <a:off x="619539" y="2534148"/>
            <a:ext cx="4095856" cy="1833936"/>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285750" indent="-285750">
              <a:spcBef>
                <a:spcPts val="600"/>
              </a:spcBef>
              <a:spcAft>
                <a:spcPts val="0"/>
              </a:spcAft>
              <a:buSzPct val="120000"/>
              <a:defRPr/>
            </a:pPr>
            <a:r>
              <a:rPr lang="en-US" sz="1400" b="0" kern="0" dirty="0"/>
              <a:t>Broadly diversified selection of risks</a:t>
            </a:r>
          </a:p>
          <a:p>
            <a:pPr marL="285750" indent="-285750">
              <a:spcBef>
                <a:spcPts val="600"/>
              </a:spcBef>
              <a:spcAft>
                <a:spcPts val="0"/>
              </a:spcAft>
              <a:buSzPct val="120000"/>
              <a:defRPr/>
            </a:pPr>
            <a:r>
              <a:rPr lang="en-US" sz="1400" b="0" kern="0" dirty="0"/>
              <a:t>Primarily investment grade bonds; utilize tax-exempt securities to enhance after-tax returns  </a:t>
            </a:r>
          </a:p>
          <a:p>
            <a:pPr marL="285750" indent="-285750">
              <a:spcBef>
                <a:spcPts val="600"/>
              </a:spcBef>
              <a:spcAft>
                <a:spcPts val="0"/>
              </a:spcAft>
              <a:buSzPct val="120000"/>
              <a:defRPr/>
            </a:pPr>
            <a:r>
              <a:rPr lang="en-US" sz="1400" b="0" kern="0" dirty="0"/>
              <a:t>Floating-rate bank loans provide protection against rising rates, first lien collateralization superior to unsecured senior bonds</a:t>
            </a:r>
          </a:p>
        </p:txBody>
      </p:sp>
      <p:sp>
        <p:nvSpPr>
          <p:cNvPr id="24" name="Content Placeholder 3">
            <a:extLst>
              <a:ext uri="{FF2B5EF4-FFF2-40B4-BE49-F238E27FC236}">
                <a16:creationId xmlns:a16="http://schemas.microsoft.com/office/drawing/2014/main" id="{3528E24E-FA9E-4B59-A0CA-829296CC5340}"/>
              </a:ext>
            </a:extLst>
          </p:cNvPr>
          <p:cNvSpPr txBox="1">
            <a:spLocks/>
          </p:cNvSpPr>
          <p:nvPr/>
        </p:nvSpPr>
        <p:spPr>
          <a:xfrm>
            <a:off x="5083882" y="2225688"/>
            <a:ext cx="2752358" cy="245887"/>
          </a:xfrm>
          <a:prstGeom prst="rect">
            <a:avLst/>
          </a:prstGeom>
          <a:noFill/>
        </p:spPr>
        <p:txBody>
          <a:bodyPr anchor="ct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ct val="25000"/>
              </a:spcBef>
              <a:spcAft>
                <a:spcPct val="20000"/>
              </a:spcAft>
              <a:buSzPct val="120000"/>
              <a:buNone/>
              <a:defRPr/>
            </a:pPr>
            <a:r>
              <a:rPr lang="en-US" sz="1600" kern="0" dirty="0">
                <a:solidFill>
                  <a:srgbClr val="005581"/>
                </a:solidFill>
              </a:rPr>
              <a:t>Equity Securities</a:t>
            </a:r>
          </a:p>
        </p:txBody>
      </p:sp>
      <p:pic>
        <p:nvPicPr>
          <p:cNvPr id="28" name="Picture 27">
            <a:extLst>
              <a:ext uri="{FF2B5EF4-FFF2-40B4-BE49-F238E27FC236}">
                <a16:creationId xmlns:a16="http://schemas.microsoft.com/office/drawing/2014/main" id="{6628D5C4-0443-4CA4-8F8A-C2935D4E71B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81152"/>
          <a:stretch/>
        </p:blipFill>
        <p:spPr>
          <a:xfrm>
            <a:off x="619537" y="4592160"/>
            <a:ext cx="8861459" cy="365760"/>
          </a:xfrm>
          <a:prstGeom prst="rect">
            <a:avLst/>
          </a:prstGeom>
          <a:effectLst>
            <a:outerShdw blurRad="50800" dist="38100" dir="2700000" algn="tl" rotWithShape="0">
              <a:prstClr val="black">
                <a:alpha val="40000"/>
              </a:prstClr>
            </a:outerShdw>
          </a:effectLst>
        </p:spPr>
      </p:pic>
      <p:sp>
        <p:nvSpPr>
          <p:cNvPr id="29" name="Rectangle: Rounded Corners 28">
            <a:extLst>
              <a:ext uri="{FF2B5EF4-FFF2-40B4-BE49-F238E27FC236}">
                <a16:creationId xmlns:a16="http://schemas.microsoft.com/office/drawing/2014/main" id="{C8E24E49-EFC3-4DA7-8E0C-BF073746E2A0}"/>
              </a:ext>
            </a:extLst>
          </p:cNvPr>
          <p:cNvSpPr/>
          <p:nvPr/>
        </p:nvSpPr>
        <p:spPr bwMode="auto">
          <a:xfrm>
            <a:off x="600595" y="4592126"/>
            <a:ext cx="8861457"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Tax-Adjusted Yield</a:t>
            </a:r>
          </a:p>
        </p:txBody>
      </p:sp>
      <p:sp>
        <p:nvSpPr>
          <p:cNvPr id="40" name="Content Placeholder 3">
            <a:extLst>
              <a:ext uri="{FF2B5EF4-FFF2-40B4-BE49-F238E27FC236}">
                <a16:creationId xmlns:a16="http://schemas.microsoft.com/office/drawing/2014/main" id="{4E27F0B9-7136-45C8-BA09-2B886A1AB1C2}"/>
              </a:ext>
            </a:extLst>
          </p:cNvPr>
          <p:cNvSpPr txBox="1">
            <a:spLocks/>
          </p:cNvSpPr>
          <p:nvPr/>
        </p:nvSpPr>
        <p:spPr>
          <a:xfrm>
            <a:off x="5096884" y="2534148"/>
            <a:ext cx="4235459" cy="1833936"/>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285750" indent="-285750">
              <a:spcBef>
                <a:spcPts val="600"/>
              </a:spcBef>
              <a:spcAft>
                <a:spcPts val="0"/>
              </a:spcAft>
              <a:buSzPct val="120000"/>
              <a:defRPr/>
            </a:pPr>
            <a:r>
              <a:rPr lang="en-US" sz="1400" b="0" kern="0" dirty="0"/>
              <a:t>Primarily long-term holdings with potential for significant capital appreciation</a:t>
            </a:r>
          </a:p>
          <a:p>
            <a:pPr marL="285750" indent="-285750">
              <a:spcBef>
                <a:spcPts val="600"/>
              </a:spcBef>
              <a:spcAft>
                <a:spcPts val="0"/>
              </a:spcAft>
              <a:buSzPct val="120000"/>
              <a:defRPr/>
            </a:pPr>
            <a:r>
              <a:rPr lang="en-US" sz="1400" b="0" kern="0" dirty="0"/>
              <a:t>Rigorous value-based investment discipline focused on individual security selection</a:t>
            </a:r>
          </a:p>
          <a:p>
            <a:pPr marL="285750" indent="-285750">
              <a:spcBef>
                <a:spcPts val="600"/>
              </a:spcBef>
              <a:spcAft>
                <a:spcPts val="0"/>
              </a:spcAft>
              <a:buSzPct val="120000"/>
              <a:defRPr/>
            </a:pPr>
            <a:r>
              <a:rPr lang="en-US" sz="1400" b="0" kern="0" dirty="0"/>
              <a:t>Opportunistic approach seeks to capture value resulting from market-related price dislocations and short-term orientation of market participants</a:t>
            </a:r>
          </a:p>
        </p:txBody>
      </p:sp>
      <p:sp>
        <p:nvSpPr>
          <p:cNvPr id="41" name="Slide Number Placeholder 2">
            <a:extLst>
              <a:ext uri="{FF2B5EF4-FFF2-40B4-BE49-F238E27FC236}">
                <a16:creationId xmlns:a16="http://schemas.microsoft.com/office/drawing/2014/main" id="{D012E24B-06AC-4C50-8530-D05A77C5C53A}"/>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pPr/>
              <a:t>11</a:t>
            </a:fld>
            <a:endParaRPr lang="en-US" dirty="0"/>
          </a:p>
        </p:txBody>
      </p:sp>
      <p:sp>
        <p:nvSpPr>
          <p:cNvPr id="42" name="Content Placeholder 3">
            <a:extLst>
              <a:ext uri="{FF2B5EF4-FFF2-40B4-BE49-F238E27FC236}">
                <a16:creationId xmlns:a16="http://schemas.microsoft.com/office/drawing/2014/main" id="{37C45D4C-BF61-431F-A523-805292EB8D01}"/>
              </a:ext>
            </a:extLst>
          </p:cNvPr>
          <p:cNvSpPr txBox="1">
            <a:spLocks/>
          </p:cNvSpPr>
          <p:nvPr/>
        </p:nvSpPr>
        <p:spPr>
          <a:xfrm>
            <a:off x="518161" y="1219560"/>
            <a:ext cx="9251249" cy="788478"/>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ts val="150"/>
              </a:spcBef>
              <a:spcAft>
                <a:spcPts val="0"/>
              </a:spcAft>
              <a:buSzPct val="120000"/>
              <a:buNone/>
              <a:defRPr/>
            </a:pPr>
            <a:r>
              <a:rPr lang="en-US" sz="1600" kern="0" dirty="0"/>
              <a:t>Maximizing reported net investment income is secondary in importance to managing credit risk and optimizing after-tax total return through investments in tax-advantaged securities and securities with potential for significant capital appreciation</a:t>
            </a:r>
          </a:p>
        </p:txBody>
      </p:sp>
    </p:spTree>
    <p:extLst>
      <p:ext uri="{BB962C8B-B14F-4D97-AF65-F5344CB8AC3E}">
        <p14:creationId xmlns:p14="http://schemas.microsoft.com/office/powerpoint/2010/main" val="232652132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B34CF5-364F-4D41-934D-0042A019412E}"/>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1200" cap="none" spc="0" normalizeH="0" baseline="0" noProof="0" smtClean="0">
                <a:ln>
                  <a:noFill/>
                </a:ln>
                <a:solidFill>
                  <a:prstClr val="black"/>
                </a:solidFill>
                <a:effectLst/>
                <a:uLnTx/>
                <a:uFillTx/>
                <a:latin typeface="Franklin Gothic Demi" panose="020B0703020102020204" pitchFamily="34"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Franklin Gothic Demi" panose="020B0703020102020204" pitchFamily="34" charset="0"/>
              <a:ea typeface="+mn-ea"/>
            </a:endParaRPr>
          </a:p>
        </p:txBody>
      </p:sp>
      <p:sp>
        <p:nvSpPr>
          <p:cNvPr id="4" name="Title 3">
            <a:extLst>
              <a:ext uri="{FF2B5EF4-FFF2-40B4-BE49-F238E27FC236}">
                <a16:creationId xmlns:a16="http://schemas.microsoft.com/office/drawing/2014/main" id="{9F5B5AFB-A208-408F-94A9-525FB5754D85}"/>
              </a:ext>
            </a:extLst>
          </p:cNvPr>
          <p:cNvSpPr>
            <a:spLocks noGrp="1"/>
          </p:cNvSpPr>
          <p:nvPr>
            <p:ph type="title"/>
          </p:nvPr>
        </p:nvSpPr>
        <p:spPr>
          <a:xfrm>
            <a:off x="335280" y="356235"/>
            <a:ext cx="9326880" cy="640080"/>
          </a:xfrm>
        </p:spPr>
        <p:txBody>
          <a:bodyPr/>
          <a:lstStyle/>
          <a:p>
            <a:r>
              <a:rPr lang="en-US" dirty="0"/>
              <a:t>Book Value Per Share</a:t>
            </a:r>
          </a:p>
        </p:txBody>
      </p:sp>
      <p:sp>
        <p:nvSpPr>
          <p:cNvPr id="2" name="Rectangle 1">
            <a:extLst>
              <a:ext uri="{FF2B5EF4-FFF2-40B4-BE49-F238E27FC236}">
                <a16:creationId xmlns:a16="http://schemas.microsoft.com/office/drawing/2014/main" id="{C49FA422-01FD-42F2-A445-D6B1AC9E201D}"/>
              </a:ext>
            </a:extLst>
          </p:cNvPr>
          <p:cNvSpPr/>
          <p:nvPr/>
        </p:nvSpPr>
        <p:spPr bwMode="auto">
          <a:xfrm>
            <a:off x="1270000" y="1237925"/>
            <a:ext cx="7950200" cy="365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33" name="Picture 32">
            <a:extLst>
              <a:ext uri="{FF2B5EF4-FFF2-40B4-BE49-F238E27FC236}">
                <a16:creationId xmlns:a16="http://schemas.microsoft.com/office/drawing/2014/main" id="{98C2F088-037F-4BF3-B414-3F2BD0F2D635}"/>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301" t="4394" r="485" b="78419"/>
          <a:stretch/>
        </p:blipFill>
        <p:spPr>
          <a:xfrm>
            <a:off x="457200" y="1300300"/>
            <a:ext cx="9144000" cy="365760"/>
          </a:xfrm>
          <a:prstGeom prst="rect">
            <a:avLst/>
          </a:prstGeom>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4A3743C9-AD6E-41CD-92A9-B517E0B0E3C1}"/>
              </a:ext>
            </a:extLst>
          </p:cNvPr>
          <p:cNvSpPr/>
          <p:nvPr/>
        </p:nvSpPr>
        <p:spPr bwMode="auto">
          <a:xfrm>
            <a:off x="457199" y="1298151"/>
            <a:ext cx="9144001" cy="365760"/>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Book Value Per Share</a:t>
            </a:r>
          </a:p>
        </p:txBody>
      </p:sp>
      <p:sp>
        <p:nvSpPr>
          <p:cNvPr id="61" name="Rectangle 60">
            <a:extLst>
              <a:ext uri="{FF2B5EF4-FFF2-40B4-BE49-F238E27FC236}">
                <a16:creationId xmlns:a16="http://schemas.microsoft.com/office/drawing/2014/main" id="{4E72EF55-08C5-48E7-A00F-D85E6A019C5C}"/>
              </a:ext>
            </a:extLst>
          </p:cNvPr>
          <p:cNvSpPr/>
          <p:nvPr/>
        </p:nvSpPr>
        <p:spPr bwMode="auto">
          <a:xfrm>
            <a:off x="1270000" y="4277732"/>
            <a:ext cx="7950200" cy="365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62" name="Picture 61">
            <a:extLst>
              <a:ext uri="{FF2B5EF4-FFF2-40B4-BE49-F238E27FC236}">
                <a16:creationId xmlns:a16="http://schemas.microsoft.com/office/drawing/2014/main" id="{E407B845-A5BD-4028-93AF-4448B3310E9A}"/>
              </a:ext>
            </a:extLst>
          </p:cNvPr>
          <p:cNvPicPr preferRelativeResize="0">
            <a:picLocks/>
          </p:cNvPicPr>
          <p:nvPr/>
        </p:nvPicPr>
        <p:blipFill rotWithShape="1">
          <a:blip r:embed="rId3">
            <a:grayscl/>
            <a:extLst>
              <a:ext uri="{28A0092B-C50C-407E-A947-70E740481C1C}">
                <a14:useLocalDpi xmlns:a14="http://schemas.microsoft.com/office/drawing/2010/main" val="0"/>
              </a:ext>
            </a:extLst>
          </a:blip>
          <a:srcRect l="301" t="4394" r="485" b="78419"/>
          <a:stretch/>
        </p:blipFill>
        <p:spPr>
          <a:xfrm>
            <a:off x="457200" y="4340107"/>
            <a:ext cx="9144000" cy="365760"/>
          </a:xfrm>
          <a:prstGeom prst="rect">
            <a:avLst/>
          </a:prstGeom>
          <a:effectLst>
            <a:outerShdw blurRad="50800" dist="38100" dir="2700000" algn="tl" rotWithShape="0">
              <a:prstClr val="black">
                <a:alpha val="40000"/>
              </a:prstClr>
            </a:outerShdw>
          </a:effectLst>
        </p:spPr>
      </p:pic>
      <p:sp>
        <p:nvSpPr>
          <p:cNvPr id="63" name="Rectangle: Rounded Corners 62">
            <a:extLst>
              <a:ext uri="{FF2B5EF4-FFF2-40B4-BE49-F238E27FC236}">
                <a16:creationId xmlns:a16="http://schemas.microsoft.com/office/drawing/2014/main" id="{502D8317-AFAA-4898-A8D4-5CF6A941FB69}"/>
              </a:ext>
            </a:extLst>
          </p:cNvPr>
          <p:cNvSpPr/>
          <p:nvPr/>
        </p:nvSpPr>
        <p:spPr bwMode="auto">
          <a:xfrm>
            <a:off x="457199" y="4337958"/>
            <a:ext cx="9144000" cy="365760"/>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400" dirty="0">
                <a:solidFill>
                  <a:prstClr val="white"/>
                </a:solidFill>
                <a:latin typeface="Calibri" panose="020F0502020204030204" pitchFamily="34" charset="0"/>
                <a:cs typeface="Calibri" panose="020F0502020204030204" pitchFamily="34" charset="0"/>
              </a:rPr>
              <a:t>Tangible </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Book Value Per Share</a:t>
            </a:r>
            <a:r>
              <a:rPr kumimoji="0" lang="en-US" sz="2400" b="1"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65" name="Rectangle: Rounded Corners 64">
            <a:extLst>
              <a:ext uri="{FF2B5EF4-FFF2-40B4-BE49-F238E27FC236}">
                <a16:creationId xmlns:a16="http://schemas.microsoft.com/office/drawing/2014/main" id="{E54E8312-D591-422C-A505-4ECC340EB418}"/>
              </a:ext>
            </a:extLst>
          </p:cNvPr>
          <p:cNvSpPr/>
          <p:nvPr/>
        </p:nvSpPr>
        <p:spPr bwMode="auto">
          <a:xfrm>
            <a:off x="514101" y="3488060"/>
            <a:ext cx="9030197" cy="671703"/>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t" anchorCtr="0" compatLnSpc="1">
            <a:prstTxWarp prst="textNoShape">
              <a:avLst/>
            </a:prstTxWarp>
          </a:bodyPr>
          <a:lstStyle/>
          <a:p>
            <a:pPr marL="0" marR="0" lvl="0" indent="0" algn="ctr" defTabSz="820738" rtl="0" eaLnBrk="0" fontAlgn="base" latinLnBrk="0" hangingPunct="0">
              <a:lnSpc>
                <a:spcPct val="100000"/>
              </a:lnSpc>
              <a:spcBef>
                <a:spcPts val="0"/>
              </a:spcBef>
              <a:spcAft>
                <a:spcPct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36% decline in Book Value Per Share from 2019 to 2020 was largely</a:t>
            </a:r>
            <a:r>
              <a:rPr lang="en-US" sz="1400" dirty="0">
                <a:solidFill>
                  <a:prstClr val="black"/>
                </a:solidFill>
                <a:latin typeface="Calibri" panose="020F0502020204030204" pitchFamily="34" charset="0"/>
                <a:cs typeface="Calibri" panose="020F0502020204030204" pitchFamily="34" charset="0"/>
              </a:rPr>
              <a:t> due to the write down of Goodwill and intangible assets in Q1 2020.  The 66% decline since year end 2021 was driven by adverse prior year reserve development and an allowance recorded on our deferred tax asset.  </a:t>
            </a: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Rectangle: Rounded Corners 29">
            <a:extLst>
              <a:ext uri="{FF2B5EF4-FFF2-40B4-BE49-F238E27FC236}">
                <a16:creationId xmlns:a16="http://schemas.microsoft.com/office/drawing/2014/main" id="{5AACBFE6-C2DE-4549-BCD6-63175E92E689}"/>
              </a:ext>
            </a:extLst>
          </p:cNvPr>
          <p:cNvSpPr/>
          <p:nvPr/>
        </p:nvSpPr>
        <p:spPr bwMode="auto">
          <a:xfrm>
            <a:off x="571002" y="6428146"/>
            <a:ext cx="8916396" cy="667979"/>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t" anchorCtr="0" compatLnSpc="1">
            <a:prstTxWarp prst="textNoShape">
              <a:avLst/>
            </a:prstTxWarp>
          </a:bodyPr>
          <a:lstStyle/>
          <a:p>
            <a:pPr lvl="0" algn="ctr" defTabSz="820738" eaLnBrk="0" hangingPunct="0">
              <a:spcBef>
                <a:spcPts val="0"/>
              </a:spcBef>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Tangible Book Value Per Share decreased 66% from year-end 2021.  </a:t>
            </a:r>
          </a:p>
          <a:p>
            <a:pPr lvl="0" algn="ctr" defTabSz="820738" eaLnBrk="0" hangingPunct="0">
              <a:spcBef>
                <a:spcPts val="0"/>
              </a:spcBef>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reduction was driven by adverse prior year reserve development and an allowance against our deferred tax asset.</a:t>
            </a:r>
          </a:p>
          <a:p>
            <a:pPr marL="0" marR="0" lvl="0" indent="0" algn="ctr" defTabSz="820738" rtl="0" eaLnBrk="0" fontAlgn="base" latinLnBrk="0" hangingPunct="0">
              <a:lnSpc>
                <a:spcPct val="100000"/>
              </a:lnSpc>
              <a:spcBef>
                <a:spcPts val="0"/>
              </a:spcBef>
              <a:spcAft>
                <a:spcPct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820738" rtl="0" eaLnBrk="0" fontAlgn="base" latinLnBrk="0" hangingPunct="0">
              <a:lnSpc>
                <a:spcPct val="100000"/>
              </a:lnSpc>
              <a:spcBef>
                <a:spcPts val="0"/>
              </a:spcBef>
              <a:spcAft>
                <a:spcPct val="0"/>
              </a:spcAft>
              <a:buClrTx/>
              <a:buSzTx/>
              <a:buFontTx/>
              <a:buNone/>
              <a:tabLst/>
              <a:defRPr/>
            </a:pPr>
            <a:endParaRPr lang="en-US" sz="1400" dirty="0">
              <a:solidFill>
                <a:prstClr val="black"/>
              </a:solidFill>
              <a:latin typeface="Calibri" panose="020F0502020204030204" pitchFamily="34" charset="0"/>
              <a:cs typeface="Calibri" panose="020F0502020204030204" pitchFamily="34" charset="0"/>
            </a:endParaRPr>
          </a:p>
          <a:p>
            <a:pPr lvl="3" algn="ctr" defTabSz="820738" eaLnBrk="0" hangingPunct="0">
              <a:spcBef>
                <a:spcPts val="0"/>
              </a:spcBef>
              <a:defRPr/>
            </a:pPr>
            <a:r>
              <a:rPr lang="en-US" sz="900" dirty="0">
                <a:solidFill>
                  <a:prstClr val="black"/>
                </a:solidFill>
                <a:latin typeface="Calibri" panose="020F0502020204030204" pitchFamily="34" charset="0"/>
                <a:cs typeface="Calibri" panose="020F0502020204030204" pitchFamily="34" charset="0"/>
              </a:rPr>
              <a:t>         *</a:t>
            </a:r>
            <a:r>
              <a:rPr lang="en-US" sz="900" b="0" dirty="0">
                <a:solidFill>
                  <a:prstClr val="black"/>
                </a:solidFill>
                <a:latin typeface="Calibri" panose="020F0502020204030204" pitchFamily="34" charset="0"/>
                <a:cs typeface="Calibri" panose="020F0502020204030204" pitchFamily="34" charset="0"/>
              </a:rPr>
              <a:t>2019 and 2020 BVPS and TBVPS per share been restated for the correction of an immaterial error related to certain reinsurance treaties and other</a:t>
            </a:r>
          </a:p>
          <a:p>
            <a:pPr lvl="3" defTabSz="820738" eaLnBrk="0" hangingPunct="0">
              <a:spcBef>
                <a:spcPts val="0"/>
              </a:spcBef>
              <a:defRPr/>
            </a:pPr>
            <a:r>
              <a:rPr lang="en-US" sz="900" b="0" dirty="0">
                <a:solidFill>
                  <a:prstClr val="black"/>
                </a:solidFill>
                <a:latin typeface="Calibri" panose="020F0502020204030204" pitchFamily="34" charset="0"/>
                <a:cs typeface="Calibri" panose="020F0502020204030204" pitchFamily="34" charset="0"/>
              </a:rPr>
              <a:t>               items related to prior periods.</a:t>
            </a:r>
          </a:p>
          <a:p>
            <a:pPr lvl="3" defTabSz="820738" eaLnBrk="0" hangingPunct="0">
              <a:spcBef>
                <a:spcPts val="0"/>
              </a:spcBef>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900" b="0" dirty="0">
                <a:solidFill>
                  <a:prstClr val="black"/>
                </a:solidFill>
                <a:latin typeface="Calibri" panose="020F0502020204030204" pitchFamily="34" charset="0"/>
                <a:cs typeface="Calibri" panose="020F0502020204030204" pitchFamily="34" charset="0"/>
              </a:rPr>
              <a:t>         All figures presented above reflect the effect of a one-for-ten reverse stock split effective 1/1/2023</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4" name="Rectangle 13">
            <a:extLst>
              <a:ext uri="{FF2B5EF4-FFF2-40B4-BE49-F238E27FC236}">
                <a16:creationId xmlns:a16="http://schemas.microsoft.com/office/drawing/2014/main" id="{FE847993-18CB-45F4-91A6-41C83AC14BB4}"/>
              </a:ext>
            </a:extLst>
          </p:cNvPr>
          <p:cNvSpPr/>
          <p:nvPr/>
        </p:nvSpPr>
        <p:spPr>
          <a:xfrm>
            <a:off x="2401556" y="7198468"/>
            <a:ext cx="6863024" cy="447838"/>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(1) Non-GAAP reconciliation provided in the appendix</a:t>
            </a:r>
          </a:p>
        </p:txBody>
      </p:sp>
      <p:graphicFrame>
        <p:nvGraphicFramePr>
          <p:cNvPr id="13" name="Chart 12">
            <a:extLst>
              <a:ext uri="{FF2B5EF4-FFF2-40B4-BE49-F238E27FC236}">
                <a16:creationId xmlns:a16="http://schemas.microsoft.com/office/drawing/2014/main" id="{FDD993B2-7E06-F77A-CD47-DB69A9C100FE}"/>
              </a:ext>
            </a:extLst>
          </p:cNvPr>
          <p:cNvGraphicFramePr/>
          <p:nvPr>
            <p:extLst>
              <p:ext uri="{D42A27DB-BD31-4B8C-83A1-F6EECF244321}">
                <p14:modId xmlns:p14="http://schemas.microsoft.com/office/powerpoint/2010/main" val="2422066715"/>
              </p:ext>
            </p:extLst>
          </p:nvPr>
        </p:nvGraphicFramePr>
        <p:xfrm>
          <a:off x="1676400" y="1720417"/>
          <a:ext cx="7543800" cy="18420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7EE3ED2-BDAE-6CB8-72A5-4D3358D89EED}"/>
              </a:ext>
            </a:extLst>
          </p:cNvPr>
          <p:cNvGraphicFramePr/>
          <p:nvPr>
            <p:extLst>
              <p:ext uri="{D42A27DB-BD31-4B8C-83A1-F6EECF244321}">
                <p14:modId xmlns:p14="http://schemas.microsoft.com/office/powerpoint/2010/main" val="388545433"/>
              </p:ext>
            </p:extLst>
          </p:nvPr>
        </p:nvGraphicFramePr>
        <p:xfrm>
          <a:off x="1724470" y="4806061"/>
          <a:ext cx="7495729" cy="1559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110240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47F583-9E29-4D20-84BB-32ED900C84E7}" type="slidenum">
              <a:rPr lang="en-US" smtClean="0"/>
              <a:pPr/>
              <a:t>13</a:t>
            </a:fld>
            <a:endParaRPr lang="en-US" dirty="0"/>
          </a:p>
        </p:txBody>
      </p:sp>
      <p:sp>
        <p:nvSpPr>
          <p:cNvPr id="5" name="Title 8">
            <a:extLst>
              <a:ext uri="{FF2B5EF4-FFF2-40B4-BE49-F238E27FC236}">
                <a16:creationId xmlns:a16="http://schemas.microsoft.com/office/drawing/2014/main" id="{255E8455-C151-480D-A54C-5B1974A50A9E}"/>
              </a:ext>
            </a:extLst>
          </p:cNvPr>
          <p:cNvSpPr txBox="1">
            <a:spLocks/>
          </p:cNvSpPr>
          <p:nvPr/>
        </p:nvSpPr>
        <p:spPr>
          <a:xfrm>
            <a:off x="457200" y="5247379"/>
            <a:ext cx="9144000" cy="753372"/>
          </a:xfrm>
          <a:prstGeom prst="rect">
            <a:avLst/>
          </a:prstGeom>
        </p:spPr>
        <p:txBody>
          <a:bodyPr/>
          <a:lst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pPr algn="ctr"/>
            <a:r>
              <a:rPr lang="en-US" kern="0" dirty="0"/>
              <a:t>Supplemental Information</a:t>
            </a:r>
          </a:p>
        </p:txBody>
      </p:sp>
      <p:pic>
        <p:nvPicPr>
          <p:cNvPr id="7" name="Picture 6">
            <a:extLst>
              <a:ext uri="{FF2B5EF4-FFF2-40B4-BE49-F238E27FC236}">
                <a16:creationId xmlns:a16="http://schemas.microsoft.com/office/drawing/2014/main" id="{3A4E987C-BC36-4808-A332-72A2A614786D}"/>
              </a:ext>
            </a:extLst>
          </p:cNvPr>
          <p:cNvPicPr>
            <a:picLocks noChangeAspect="1"/>
          </p:cNvPicPr>
          <p:nvPr/>
        </p:nvPicPr>
        <p:blipFill rotWithShape="1">
          <a:blip r:embed="rId2"/>
          <a:srcRect l="8052" t="30973" r="19480" b="43536"/>
          <a:stretch/>
        </p:blipFill>
        <p:spPr>
          <a:xfrm>
            <a:off x="2057400" y="2247605"/>
            <a:ext cx="5943600" cy="1248652"/>
          </a:xfrm>
          <a:prstGeom prst="rect">
            <a:avLst/>
          </a:prstGeom>
        </p:spPr>
      </p:pic>
    </p:spTree>
    <p:extLst>
      <p:ext uri="{BB962C8B-B14F-4D97-AF65-F5344CB8AC3E}">
        <p14:creationId xmlns:p14="http://schemas.microsoft.com/office/powerpoint/2010/main" val="421489050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5B4101-4C2D-4E9F-8431-37FB9CAF048B}"/>
              </a:ext>
            </a:extLst>
          </p:cNvPr>
          <p:cNvSpPr>
            <a:spLocks noGrp="1"/>
          </p:cNvSpPr>
          <p:nvPr>
            <p:ph type="sldNum" sz="quarter" idx="4"/>
          </p:nvPr>
        </p:nvSpPr>
        <p:spPr/>
        <p:txBody>
          <a:bodyPr/>
          <a:lstStyle/>
          <a:p>
            <a:fld id="{A847F583-9E29-4D20-84BB-32ED900C84E7}" type="slidenum">
              <a:rPr lang="en-US" smtClean="0"/>
              <a:pPr/>
              <a:t>14</a:t>
            </a:fld>
            <a:endParaRPr lang="en-US" dirty="0"/>
          </a:p>
        </p:txBody>
      </p:sp>
      <p:sp>
        <p:nvSpPr>
          <p:cNvPr id="4" name="Title 3">
            <a:extLst>
              <a:ext uri="{FF2B5EF4-FFF2-40B4-BE49-F238E27FC236}">
                <a16:creationId xmlns:a16="http://schemas.microsoft.com/office/drawing/2014/main" id="{AD09D5FB-68B4-42EE-9A54-F8501A180BE8}"/>
              </a:ext>
            </a:extLst>
          </p:cNvPr>
          <p:cNvSpPr>
            <a:spLocks noGrp="1"/>
          </p:cNvSpPr>
          <p:nvPr>
            <p:ph type="title"/>
          </p:nvPr>
        </p:nvSpPr>
        <p:spPr/>
        <p:txBody>
          <a:bodyPr/>
          <a:lstStyle/>
          <a:p>
            <a:r>
              <a:rPr lang="en-US" dirty="0"/>
              <a:t>Historical Data</a:t>
            </a:r>
          </a:p>
        </p:txBody>
      </p:sp>
      <p:sp>
        <p:nvSpPr>
          <p:cNvPr id="38" name="Rectangle 37"/>
          <p:cNvSpPr/>
          <p:nvPr/>
        </p:nvSpPr>
        <p:spPr>
          <a:xfrm>
            <a:off x="2401556" y="7189940"/>
            <a:ext cx="6873073" cy="818706"/>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a:t>
            </a:r>
            <a:r>
              <a:rPr lang="en-US" sz="800" b="0" dirty="0">
                <a:solidFill>
                  <a:schemeClr val="tx1"/>
                </a:solidFill>
                <a:latin typeface="Calibri" panose="020F0502020204030204" pitchFamily="34" charset="0"/>
                <a:cs typeface="Calibri" panose="020F0502020204030204" pitchFamily="34" charset="0"/>
              </a:rPr>
              <a:t>1) Stock prices and BVPS is adjusted for a) the one for six reverse stock split effective Q3 2006 and the one for 10 reverse stock split effective 1/1/2023</a:t>
            </a:r>
          </a:p>
          <a:p>
            <a:pPr eaLnBrk="0" hangingPunct="0">
              <a:spcBef>
                <a:spcPts val="0"/>
              </a:spcBef>
              <a:spcAft>
                <a:spcPts val="0"/>
              </a:spcAft>
              <a:buClr>
                <a:srgbClr val="005581"/>
              </a:buClr>
              <a:buSzPct val="150000"/>
            </a:pPr>
            <a:r>
              <a:rPr lang="en-US" sz="800" b="0" dirty="0">
                <a:solidFill>
                  <a:schemeClr val="tx1"/>
                </a:solidFill>
                <a:latin typeface="Calibri" panose="020F0502020204030204" pitchFamily="34" charset="0"/>
                <a:cs typeface="Calibri" panose="020F0502020204030204" pitchFamily="34" charset="0"/>
              </a:rPr>
              <a:t>(2) FY2010 and FY2011 Net income, Equity and BVPS have been restated for change in accounting principle related to deferred acquisition costs. </a:t>
            </a:r>
          </a:p>
          <a:p>
            <a:pPr eaLnBrk="0" hangingPunct="0">
              <a:spcBef>
                <a:spcPts val="0"/>
              </a:spcBef>
              <a:spcAft>
                <a:spcPts val="0"/>
              </a:spcAft>
              <a:buClr>
                <a:srgbClr val="005581"/>
              </a:buClr>
              <a:buSzPct val="150000"/>
            </a:pPr>
            <a:r>
              <a:rPr lang="en-US" sz="800" b="0" dirty="0">
                <a:solidFill>
                  <a:schemeClr val="tx1"/>
                </a:solidFill>
                <a:latin typeface="Calibri" panose="020F0502020204030204" pitchFamily="34" charset="0"/>
                <a:cs typeface="Calibri" panose="020F0502020204030204" pitchFamily="34" charset="0"/>
              </a:rPr>
              <a:t>(3) FY2019 and FY2020 Net income, Equity and BVPS have been restated for the correction of an immaterial error related to certain reinsurance treaties and other items related to prior periods.</a:t>
            </a:r>
            <a:endParaRPr lang="en-US" sz="800" b="0" dirty="0">
              <a:solidFill>
                <a:srgbClr val="FF000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279603D-B782-FC48-EC27-6974663F33AC}"/>
              </a:ext>
            </a:extLst>
          </p:cNvPr>
          <p:cNvPicPr>
            <a:picLocks noChangeAspect="1"/>
          </p:cNvPicPr>
          <p:nvPr/>
        </p:nvPicPr>
        <p:blipFill>
          <a:blip r:embed="rId2"/>
          <a:stretch>
            <a:fillRect/>
          </a:stretch>
        </p:blipFill>
        <p:spPr>
          <a:xfrm>
            <a:off x="437607" y="1164795"/>
            <a:ext cx="9400792" cy="5835849"/>
          </a:xfrm>
          <a:prstGeom prst="rect">
            <a:avLst/>
          </a:prstGeom>
        </p:spPr>
      </p:pic>
    </p:spTree>
    <p:extLst>
      <p:ext uri="{BB962C8B-B14F-4D97-AF65-F5344CB8AC3E}">
        <p14:creationId xmlns:p14="http://schemas.microsoft.com/office/powerpoint/2010/main" val="35729357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46063-D40F-4303-A553-780F483CCA18}"/>
              </a:ext>
            </a:extLst>
          </p:cNvPr>
          <p:cNvSpPr>
            <a:spLocks noGrp="1"/>
          </p:cNvSpPr>
          <p:nvPr>
            <p:ph type="sldNum" sz="quarter" idx="4"/>
          </p:nvPr>
        </p:nvSpPr>
        <p:spPr/>
        <p:txBody>
          <a:bodyPr/>
          <a:lstStyle/>
          <a:p>
            <a:fld id="{A847F583-9E29-4D20-84BB-32ED900C84E7}" type="slidenum">
              <a:rPr lang="en-US" smtClean="0"/>
              <a:pPr/>
              <a:t>15</a:t>
            </a:fld>
            <a:endParaRPr lang="en-US" dirty="0"/>
          </a:p>
        </p:txBody>
      </p:sp>
      <p:sp>
        <p:nvSpPr>
          <p:cNvPr id="4" name="Title 3">
            <a:extLst>
              <a:ext uri="{FF2B5EF4-FFF2-40B4-BE49-F238E27FC236}">
                <a16:creationId xmlns:a16="http://schemas.microsoft.com/office/drawing/2014/main" id="{E384C30C-EED1-472C-998A-089E0B62CEBC}"/>
              </a:ext>
            </a:extLst>
          </p:cNvPr>
          <p:cNvSpPr>
            <a:spLocks noGrp="1"/>
          </p:cNvSpPr>
          <p:nvPr>
            <p:ph type="title"/>
          </p:nvPr>
        </p:nvSpPr>
        <p:spPr>
          <a:xfrm>
            <a:off x="365760" y="383804"/>
            <a:ext cx="9326880" cy="640080"/>
          </a:xfrm>
        </p:spPr>
        <p:txBody>
          <a:bodyPr/>
          <a:lstStyle/>
          <a:p>
            <a:r>
              <a:rPr lang="en-US" dirty="0"/>
              <a:t>Non-GAAP Reconciliation</a:t>
            </a:r>
          </a:p>
        </p:txBody>
      </p:sp>
      <p:sp>
        <p:nvSpPr>
          <p:cNvPr id="5" name="TextBox 4">
            <a:extLst>
              <a:ext uri="{FF2B5EF4-FFF2-40B4-BE49-F238E27FC236}">
                <a16:creationId xmlns:a16="http://schemas.microsoft.com/office/drawing/2014/main" id="{7F0B8CAD-FA0E-485C-A43B-3334E0CDD87E}"/>
              </a:ext>
            </a:extLst>
          </p:cNvPr>
          <p:cNvSpPr txBox="1"/>
          <p:nvPr/>
        </p:nvSpPr>
        <p:spPr>
          <a:xfrm>
            <a:off x="365760" y="1150278"/>
            <a:ext cx="9273540" cy="1615827"/>
          </a:xfrm>
          <a:prstGeom prst="rect">
            <a:avLst/>
          </a:prstGeom>
          <a:noFill/>
        </p:spPr>
        <p:txBody>
          <a:bodyPr wrap="square" rtlCol="0">
            <a:spAutoFit/>
          </a:bodyPr>
          <a:lstStyle/>
          <a:p>
            <a:pPr algn="just"/>
            <a:r>
              <a:rPr lang="en-US" sz="900" dirty="0">
                <a:solidFill>
                  <a:schemeClr val="tx1"/>
                </a:solidFill>
                <a:latin typeface="Calibri" panose="020F0502020204030204" pitchFamily="34" charset="0"/>
                <a:cs typeface="Calibri" panose="020F0502020204030204" pitchFamily="34" charset="0"/>
              </a:rPr>
              <a:t>Non-GAAP Financial Measures</a:t>
            </a:r>
            <a:r>
              <a:rPr lang="en-US" sz="900" b="0" dirty="0">
                <a:solidFill>
                  <a:schemeClr val="tx1"/>
                </a:solidFill>
                <a:latin typeface="Calibri" panose="020F0502020204030204" pitchFamily="34" charset="0"/>
                <a:cs typeface="Calibri" panose="020F0502020204030204" pitchFamily="34" charset="0"/>
              </a:rPr>
              <a:t> </a:t>
            </a:r>
          </a:p>
          <a:p>
            <a:pPr algn="just"/>
            <a:r>
              <a:rPr lang="en-US" sz="900" b="0" dirty="0">
                <a:solidFill>
                  <a:schemeClr val="tx1"/>
                </a:solidFill>
                <a:latin typeface="Calibri" panose="020F0502020204030204" pitchFamily="34" charset="0"/>
                <a:cs typeface="Calibri" panose="020F0502020204030204" pitchFamily="34" charset="0"/>
              </a:rPr>
              <a:t>The Company’s financial statements are prepared in accordance with United States generally accepted accounting principles (“GAAP”).  However, the Company also presents and discusses certain non-GAAP financial measures that it believes are useful to investors as measures of operating performance. Management may also use such non-GAAP financial measures in evaluating the effectiveness of business strategies and for planning and budgeting purposes.  However, these non-GAAP financial measures should not be viewed as an alternative or substitute for the results reflected in the Company’s GAAP financial statements.  In addition, the Company’s definitions of these items may not be comparable to the definitions used by other companies.  </a:t>
            </a:r>
          </a:p>
          <a:p>
            <a:pPr algn="just"/>
            <a:r>
              <a:rPr lang="en-US" sz="900" b="0" dirty="0">
                <a:solidFill>
                  <a:schemeClr val="tx1"/>
                </a:solidFill>
                <a:latin typeface="Calibri" panose="020F0502020204030204" pitchFamily="34" charset="0"/>
                <a:cs typeface="Calibri" panose="020F0502020204030204" pitchFamily="34" charset="0"/>
              </a:rPr>
              <a:t> </a:t>
            </a:r>
          </a:p>
          <a:p>
            <a:pPr algn="just"/>
            <a:r>
              <a:rPr lang="en-US" sz="900" b="0" dirty="0">
                <a:solidFill>
                  <a:schemeClr val="tx1"/>
                </a:solidFill>
                <a:latin typeface="Calibri" panose="020F0502020204030204" pitchFamily="34" charset="0"/>
                <a:cs typeface="Calibri" panose="020F0502020204030204" pitchFamily="34" charset="0"/>
              </a:rPr>
              <a:t>Operating earnings and operating earnings per share are calculated by excluding net investment gains and losses and asset impairments or valuation allowances from GAAP net income. Asset impairments and valuation allowances are an unusual and infrequent charges for the Company. Management believes that operating earnings and operating earnings per share provide useful information to investors about the performance of and underlying trends in the Company’s core insurance operations. Net income and net income per share are the GAAP measures that are most directly comparable to operating earnings and operating earnings per share. A reconciliation of operating earnings and operating earnings per share to the most comparable GAAP financial measures is presented below.</a:t>
            </a:r>
          </a:p>
        </p:txBody>
      </p:sp>
      <p:sp>
        <p:nvSpPr>
          <p:cNvPr id="6" name="Rectangle 2">
            <a:extLst>
              <a:ext uri="{FF2B5EF4-FFF2-40B4-BE49-F238E27FC236}">
                <a16:creationId xmlns:a16="http://schemas.microsoft.com/office/drawing/2014/main" id="{5C4D1053-F2CF-489B-952B-643D14156402}"/>
              </a:ext>
            </a:extLst>
          </p:cNvPr>
          <p:cNvSpPr>
            <a:spLocks noChangeArrowheads="1"/>
          </p:cNvSpPr>
          <p:nvPr/>
        </p:nvSpPr>
        <p:spPr bwMode="auto">
          <a:xfrm>
            <a:off x="408562" y="3478956"/>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extBox 13">
            <a:extLst>
              <a:ext uri="{FF2B5EF4-FFF2-40B4-BE49-F238E27FC236}">
                <a16:creationId xmlns:a16="http://schemas.microsoft.com/office/drawing/2014/main" id="{319C4C11-7C0B-462E-B10B-7EB347D4A4A1}"/>
              </a:ext>
            </a:extLst>
          </p:cNvPr>
          <p:cNvSpPr txBox="1"/>
          <p:nvPr/>
        </p:nvSpPr>
        <p:spPr>
          <a:xfrm>
            <a:off x="5101757" y="2833092"/>
            <a:ext cx="4537544" cy="1338828"/>
          </a:xfrm>
          <a:prstGeom prst="rect">
            <a:avLst/>
          </a:prstGeom>
          <a:noFill/>
        </p:spPr>
        <p:txBody>
          <a:bodyPr wrap="square" rtlCol="0">
            <a:spAutoFit/>
          </a:bodyPr>
          <a:lstStyle/>
          <a:p>
            <a:pPr algn="just"/>
            <a:r>
              <a:rPr lang="en-US" sz="900" b="0" dirty="0">
                <a:solidFill>
                  <a:schemeClr val="tx1"/>
                </a:solidFill>
                <a:latin typeface="Calibri" panose="020F0502020204030204" pitchFamily="34" charset="0"/>
                <a:cs typeface="Calibri" panose="020F0502020204030204" pitchFamily="34" charset="0"/>
              </a:rPr>
              <a:t>Tangible book value per share is calculated by dividing tangible stockholders’ equity by common shares outstanding.  Tangible stockholders’ equity is calculated by excluding goodwill, net intangible assets, and related deferred tax liabilities from GAAP stockholders’ equity. Management believes that tangible book value per share provide useful information to investors about the Company’s per share equity value exclusive of goodwill and net intangible assets from prior acquisitions. Stockholder’ equity is the GAAP measures that is most directly comparable to tangible shareholders’ equity. A reconciliation of tangible stockholders’ equity and tangible book value per share to the most comparable GAAP financial measures is presented below.</a:t>
            </a:r>
          </a:p>
        </p:txBody>
      </p:sp>
      <p:sp>
        <p:nvSpPr>
          <p:cNvPr id="2" name="Rectangle 2">
            <a:extLst>
              <a:ext uri="{FF2B5EF4-FFF2-40B4-BE49-F238E27FC236}">
                <a16:creationId xmlns:a16="http://schemas.microsoft.com/office/drawing/2014/main" id="{507A7215-7A4B-43A4-9264-79C2A51760F6}"/>
              </a:ext>
            </a:extLst>
          </p:cNvPr>
          <p:cNvSpPr>
            <a:spLocks noChangeArrowheads="1"/>
          </p:cNvSpPr>
          <p:nvPr/>
        </p:nvSpPr>
        <p:spPr bwMode="auto">
          <a:xfrm>
            <a:off x="365759" y="2833092"/>
            <a:ext cx="6134143" cy="4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762664AF-82E1-90C8-885D-F043103E772C}"/>
              </a:ext>
            </a:extLst>
          </p:cNvPr>
          <p:cNvSpPr>
            <a:spLocks noChangeArrowheads="1"/>
          </p:cNvSpPr>
          <p:nvPr/>
        </p:nvSpPr>
        <p:spPr bwMode="auto">
          <a:xfrm>
            <a:off x="365759" y="2948825"/>
            <a:ext cx="75948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2E0BA180-571A-0465-D513-67914F9C8001}"/>
              </a:ext>
            </a:extLst>
          </p:cNvPr>
          <p:cNvPicPr>
            <a:picLocks noChangeAspect="1"/>
          </p:cNvPicPr>
          <p:nvPr/>
        </p:nvPicPr>
        <p:blipFill>
          <a:blip r:embed="rId2"/>
          <a:stretch>
            <a:fillRect/>
          </a:stretch>
        </p:blipFill>
        <p:spPr>
          <a:xfrm>
            <a:off x="451483" y="2833092"/>
            <a:ext cx="4482995" cy="3836242"/>
          </a:xfrm>
          <a:prstGeom prst="rect">
            <a:avLst/>
          </a:prstGeom>
        </p:spPr>
      </p:pic>
      <p:pic>
        <p:nvPicPr>
          <p:cNvPr id="9" name="Picture 8">
            <a:extLst>
              <a:ext uri="{FF2B5EF4-FFF2-40B4-BE49-F238E27FC236}">
                <a16:creationId xmlns:a16="http://schemas.microsoft.com/office/drawing/2014/main" id="{DCED52B6-E798-D7CB-10FE-EDCE494D8DB7}"/>
              </a:ext>
            </a:extLst>
          </p:cNvPr>
          <p:cNvPicPr>
            <a:picLocks noChangeAspect="1"/>
          </p:cNvPicPr>
          <p:nvPr/>
        </p:nvPicPr>
        <p:blipFill>
          <a:blip r:embed="rId3"/>
          <a:stretch>
            <a:fillRect/>
          </a:stretch>
        </p:blipFill>
        <p:spPr>
          <a:xfrm>
            <a:off x="5143593" y="4124486"/>
            <a:ext cx="4518567" cy="2477861"/>
          </a:xfrm>
          <a:prstGeom prst="rect">
            <a:avLst/>
          </a:prstGeom>
        </p:spPr>
      </p:pic>
    </p:spTree>
    <p:extLst>
      <p:ext uri="{BB962C8B-B14F-4D97-AF65-F5344CB8AC3E}">
        <p14:creationId xmlns:p14="http://schemas.microsoft.com/office/powerpoint/2010/main" val="395127346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47F583-9E29-4D20-84BB-32ED900C84E7}" type="slidenum">
              <a:rPr lang="en-US" smtClean="0"/>
              <a:pPr/>
              <a:t>16</a:t>
            </a:fld>
            <a:endParaRPr lang="en-US" dirty="0"/>
          </a:p>
        </p:txBody>
      </p:sp>
      <p:sp>
        <p:nvSpPr>
          <p:cNvPr id="7" name="Rectangle 2"/>
          <p:cNvSpPr txBox="1">
            <a:spLocks noChangeArrowheads="1"/>
          </p:cNvSpPr>
          <p:nvPr/>
        </p:nvSpPr>
        <p:spPr>
          <a:xfrm>
            <a:off x="1367139" y="4095345"/>
            <a:ext cx="7324121" cy="946187"/>
          </a:xfrm>
          <a:prstGeom prst="rect">
            <a:avLst/>
          </a:prstGeom>
        </p:spPr>
        <p:txBody>
          <a:bodyPr/>
          <a:lstStyle>
            <a:lvl1pPr algn="l" rtl="0" eaLnBrk="0" fontAlgn="base" hangingPunct="0">
              <a:spcBef>
                <a:spcPct val="0"/>
              </a:spcBef>
              <a:spcAft>
                <a:spcPct val="0"/>
              </a:spcAft>
              <a:defRPr sz="3200" b="1" baseline="0">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pPr algn="ctr" eaLnBrk="1" hangingPunct="1"/>
            <a:r>
              <a:rPr lang="en-US" sz="3600" b="0" kern="0" dirty="0">
                <a:solidFill>
                  <a:srgbClr val="0C1432"/>
                </a:solidFill>
                <a:latin typeface="Franklin Gothic Heavy" panose="020B0903020102020204" pitchFamily="34" charset="0"/>
              </a:rPr>
              <a:t>NASDAQ:  HALL</a:t>
            </a:r>
            <a:endParaRPr lang="en-US" sz="2000" b="0" i="1" kern="0" dirty="0">
              <a:solidFill>
                <a:srgbClr val="0C1432"/>
              </a:solidFill>
              <a:latin typeface="Franklin Gothic Heavy" panose="020B0903020102020204" pitchFamily="34" charset="0"/>
            </a:endParaRPr>
          </a:p>
        </p:txBody>
      </p:sp>
      <p:sp>
        <p:nvSpPr>
          <p:cNvPr id="8" name="TextBox 7"/>
          <p:cNvSpPr txBox="1"/>
          <p:nvPr/>
        </p:nvSpPr>
        <p:spPr>
          <a:xfrm>
            <a:off x="1337955" y="5067300"/>
            <a:ext cx="7393259" cy="369332"/>
          </a:xfrm>
          <a:prstGeom prst="rect">
            <a:avLst/>
          </a:prstGeom>
          <a:noFill/>
        </p:spPr>
        <p:txBody>
          <a:bodyPr wrap="square" rtlCol="0">
            <a:spAutoFit/>
          </a:bodyPr>
          <a:lstStyle/>
          <a:p>
            <a:pPr algn="ctr"/>
            <a:r>
              <a:rPr lang="en-US" sz="1800" dirty="0">
                <a:solidFill>
                  <a:srgbClr val="005581"/>
                </a:solidFill>
                <a:latin typeface="Calibri" pitchFamily="34" charset="0"/>
                <a:cs typeface="Calibri" pitchFamily="34" charset="0"/>
              </a:rPr>
              <a:t>For more information, visit www.hallmarkgrp.com  </a:t>
            </a:r>
          </a:p>
        </p:txBody>
      </p:sp>
      <p:pic>
        <p:nvPicPr>
          <p:cNvPr id="6" name="Picture 5">
            <a:extLst>
              <a:ext uri="{FF2B5EF4-FFF2-40B4-BE49-F238E27FC236}">
                <a16:creationId xmlns:a16="http://schemas.microsoft.com/office/drawing/2014/main" id="{7A9818F7-5F72-4FB4-B904-09A333CE1C22}"/>
              </a:ext>
            </a:extLst>
          </p:cNvPr>
          <p:cNvPicPr>
            <a:picLocks noChangeAspect="1"/>
          </p:cNvPicPr>
          <p:nvPr/>
        </p:nvPicPr>
        <p:blipFill rotWithShape="1">
          <a:blip r:embed="rId2"/>
          <a:srcRect l="8052" t="30973" r="19480" b="43536"/>
          <a:stretch/>
        </p:blipFill>
        <p:spPr>
          <a:xfrm>
            <a:off x="2057400" y="2247605"/>
            <a:ext cx="5943600" cy="1248652"/>
          </a:xfrm>
          <a:prstGeom prst="rect">
            <a:avLst/>
          </a:prstGeom>
        </p:spPr>
      </p:pic>
    </p:spTree>
    <p:extLst>
      <p:ext uri="{BB962C8B-B14F-4D97-AF65-F5344CB8AC3E}">
        <p14:creationId xmlns:p14="http://schemas.microsoft.com/office/powerpoint/2010/main" val="3021459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02336"/>
            <a:ext cx="9326880" cy="640080"/>
          </a:xfrm>
        </p:spPr>
        <p:txBody>
          <a:bodyPr/>
          <a:lstStyle/>
          <a:p>
            <a:r>
              <a:rPr lang="en-US" dirty="0"/>
              <a:t>Safe Harbor</a:t>
            </a:r>
          </a:p>
        </p:txBody>
      </p:sp>
      <p:sp>
        <p:nvSpPr>
          <p:cNvPr id="3" name="Content Placeholder 2"/>
          <p:cNvSpPr>
            <a:spLocks noGrp="1"/>
          </p:cNvSpPr>
          <p:nvPr>
            <p:ph idx="1"/>
          </p:nvPr>
        </p:nvSpPr>
        <p:spPr>
          <a:xfrm>
            <a:off x="221064" y="1128409"/>
            <a:ext cx="9441096" cy="5975775"/>
          </a:xfrm>
        </p:spPr>
        <p:txBody>
          <a:bodyPr/>
          <a:lstStyle/>
          <a:p>
            <a:pPr marL="0" indent="0" algn="just">
              <a:buNone/>
            </a:pPr>
            <a:r>
              <a:rPr lang="en-US" sz="1300" b="1" dirty="0"/>
              <a:t>Risks Associated with Forward-Looking Statements Included in this Presentation:</a:t>
            </a:r>
          </a:p>
          <a:p>
            <a:pPr marL="0" indent="0" algn="just">
              <a:buNone/>
            </a:pPr>
            <a:r>
              <a:rPr lang="en-US" sz="1300" dirty="0"/>
              <a:t>This presentation contains certain forward-looking statements within the meaning of the Private Securities Litigation Reform Act of 1995, which are intended to be covered by the safe harbors created thereby. Forward-looking statements include statements which are predictive in nature, which depend upon or refer to future events or conditions, or which include words such as “expect,” “anticipate,” “intend,” “plan,” “believe,” “estimate” or similar expressions. These statements may include the plans and objectives of management for future operations, including plans and objectives relating to future growth of our business activities and availability of funds. Statements regarding the following subjects are forward-looking by their nature:</a:t>
            </a:r>
          </a:p>
          <a:p>
            <a:pPr marL="0" indent="0" algn="just">
              <a:buNone/>
            </a:pPr>
            <a:endParaRPr lang="en-US" sz="600" dirty="0"/>
          </a:p>
          <a:p>
            <a:pPr algn="just"/>
            <a:r>
              <a:rPr lang="en-US" sz="1300" dirty="0"/>
              <a:t>our business and growth strategies;</a:t>
            </a:r>
          </a:p>
          <a:p>
            <a:pPr algn="just"/>
            <a:r>
              <a:rPr lang="en-US" sz="1300" dirty="0"/>
              <a:t>our performance goals;</a:t>
            </a:r>
          </a:p>
          <a:p>
            <a:pPr algn="just"/>
            <a:r>
              <a:rPr lang="en-US" sz="1300" dirty="0"/>
              <a:t>our projected financial condition and operating results;</a:t>
            </a:r>
          </a:p>
          <a:p>
            <a:pPr algn="just"/>
            <a:r>
              <a:rPr lang="en-US" sz="1300" dirty="0"/>
              <a:t>our understanding of our competition;</a:t>
            </a:r>
          </a:p>
          <a:p>
            <a:pPr algn="just"/>
            <a:r>
              <a:rPr lang="en-US" sz="1300" dirty="0"/>
              <a:t>industry and market trends;</a:t>
            </a:r>
          </a:p>
          <a:p>
            <a:pPr algn="just"/>
            <a:r>
              <a:rPr lang="en-US" sz="1300" dirty="0"/>
              <a:t>the impact of technology on our products, operations and business; and</a:t>
            </a:r>
          </a:p>
          <a:p>
            <a:pPr algn="just"/>
            <a:r>
              <a:rPr lang="en-US" sz="1300" dirty="0"/>
              <a:t>any other statements or assumptions that are not historical facts.</a:t>
            </a:r>
          </a:p>
          <a:p>
            <a:pPr marL="0" indent="0" algn="just">
              <a:buNone/>
            </a:pPr>
            <a:r>
              <a:rPr lang="en-US" sz="1000" dirty="0"/>
              <a:t> </a:t>
            </a:r>
          </a:p>
          <a:p>
            <a:pPr marL="0" indent="0" algn="just">
              <a:buNone/>
            </a:pPr>
            <a:r>
              <a:rPr lang="en-US" sz="1300" dirty="0"/>
              <a:t>The forward-looking statements included in this presentation are based on current expectations that involve numerous risks and uncertainties. Assumptions relating to these forward-looking statements involve judgments with respect to, among other things, future economic, competitive and market conditions, legislative initiatives, regulatory framework, weather-related events and future business decisions, all of which are difficult or impossible to predict accurately and many of which are beyond our control. These forward-looking statements are not guarantees of future performance, and a variety of factors could cause our actual results to differ materially from the anticipated or expected results expressed in these forward-looking statements. Although we believe that the assumptions underlying these forward-looking statements are reasonable, any of the assumptions could be inaccurate and, therefore, there can be no assurance that the forward-looking statements included in this presentation will prove to be accurate. In light of the significant uncertainties inherent in these forward-looking statements, the inclusion of such information should not be regarded as a representation that our objectives and plans will be achieved.</a:t>
            </a:r>
          </a:p>
          <a:p>
            <a:pPr marL="0" indent="0" algn="just">
              <a:buNone/>
            </a:pPr>
            <a:endParaRPr lang="en-US" sz="1000" dirty="0"/>
          </a:p>
          <a:p>
            <a:pPr marL="0" indent="0" algn="just">
              <a:buNone/>
            </a:pPr>
            <a:r>
              <a:rPr lang="en-US" sz="1300" dirty="0"/>
              <a:t>More information about forward-looking statements and the risk factors associated with our company are included in our annual, quarterly and other reports filed with the Securities and Exchange Commission. The Company does not undertake to update the forward-looking statements to reflect the impact of circumstances or events that may arise after the date of the forward-looking statements.</a:t>
            </a:r>
          </a:p>
          <a:p>
            <a:endParaRPr lang="en-US" sz="1400" dirty="0"/>
          </a:p>
        </p:txBody>
      </p:sp>
      <p:sp>
        <p:nvSpPr>
          <p:cNvPr id="4" name="Slide Number Placeholder 3"/>
          <p:cNvSpPr>
            <a:spLocks noGrp="1"/>
          </p:cNvSpPr>
          <p:nvPr>
            <p:ph type="sldNum" sz="quarter" idx="4"/>
          </p:nvPr>
        </p:nvSpPr>
        <p:spPr/>
        <p:txBody>
          <a:bodyPr/>
          <a:lstStyle/>
          <a:p>
            <a:fld id="{A847F583-9E29-4D20-84BB-32ED900C84E7}" type="slidenum">
              <a:rPr lang="en-US" smtClean="0">
                <a:latin typeface="Franklin Gothic Demi" panose="020B0703020102020204" pitchFamily="34" charset="0"/>
              </a:rPr>
              <a:pPr/>
              <a:t>2</a:t>
            </a:fld>
            <a:endParaRPr lang="en-US" dirty="0">
              <a:latin typeface="Franklin Gothic Demi" panose="020B0703020102020204" pitchFamily="34" charset="0"/>
            </a:endParaRPr>
          </a:p>
        </p:txBody>
      </p:sp>
    </p:spTree>
    <p:extLst>
      <p:ext uri="{BB962C8B-B14F-4D97-AF65-F5344CB8AC3E}">
        <p14:creationId xmlns:p14="http://schemas.microsoft.com/office/powerpoint/2010/main" val="282083282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8FE6-5207-4BCF-A02F-C87E1C1D6E08}"/>
              </a:ext>
            </a:extLst>
          </p:cNvPr>
          <p:cNvSpPr>
            <a:spLocks noGrp="1"/>
          </p:cNvSpPr>
          <p:nvPr>
            <p:ph type="title"/>
          </p:nvPr>
        </p:nvSpPr>
        <p:spPr/>
        <p:txBody>
          <a:bodyPr/>
          <a:lstStyle/>
          <a:p>
            <a:r>
              <a:rPr lang="en-GB" dirty="0"/>
              <a:t>Company Overview</a:t>
            </a:r>
          </a:p>
        </p:txBody>
      </p:sp>
      <p:sp>
        <p:nvSpPr>
          <p:cNvPr id="3" name="Slide Number Placeholder 2">
            <a:extLst>
              <a:ext uri="{FF2B5EF4-FFF2-40B4-BE49-F238E27FC236}">
                <a16:creationId xmlns:a16="http://schemas.microsoft.com/office/drawing/2014/main" id="{BF5B2852-D9EA-499E-937E-CC81A89338E8}"/>
              </a:ext>
            </a:extLst>
          </p:cNvPr>
          <p:cNvSpPr>
            <a:spLocks noGrp="1"/>
          </p:cNvSpPr>
          <p:nvPr>
            <p:ph type="sldNum" sz="quarter" idx="12"/>
          </p:nvPr>
        </p:nvSpPr>
        <p:spPr>
          <a:xfrm>
            <a:off x="8305800" y="6400800"/>
            <a:ext cx="381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b="0" smtClean="0"/>
              <a:pPr/>
              <a:t>3</a:t>
            </a:fld>
            <a:endParaRPr lang="en-US" b="0" dirty="0"/>
          </a:p>
        </p:txBody>
      </p:sp>
      <p:sp>
        <p:nvSpPr>
          <p:cNvPr id="22" name="Text Placeholder 5">
            <a:extLst>
              <a:ext uri="{FF2B5EF4-FFF2-40B4-BE49-F238E27FC236}">
                <a16:creationId xmlns:a16="http://schemas.microsoft.com/office/drawing/2014/main" id="{C917CCF0-2035-49AB-B40A-B4935FD8040E}"/>
              </a:ext>
            </a:extLst>
          </p:cNvPr>
          <p:cNvSpPr txBox="1">
            <a:spLocks/>
          </p:cNvSpPr>
          <p:nvPr/>
        </p:nvSpPr>
        <p:spPr>
          <a:xfrm>
            <a:off x="1398496" y="1260778"/>
            <a:ext cx="7261412" cy="880866"/>
          </a:xfrm>
          <a:prstGeom prst="rect">
            <a:avLst/>
          </a:prstGeom>
        </p:spPr>
        <p:txBody>
          <a:bodyPr/>
          <a:lstStyle>
            <a:lvl1pPr marL="285750" indent="-285750" algn="l" defTabSz="914400" rtl="0" eaLnBrk="1" latinLnBrk="0" hangingPunct="1">
              <a:spcBef>
                <a:spcPts val="0"/>
              </a:spcBef>
              <a:spcAft>
                <a:spcPts val="400"/>
              </a:spcAft>
              <a:buClr>
                <a:schemeClr val="accent1"/>
              </a:buClr>
              <a:buFont typeface="Wingdings" panose="05000000000000000000" pitchFamily="2" charset="2"/>
              <a:buChar char="§"/>
              <a:defRPr sz="1800" b="0" kern="1200">
                <a:solidFill>
                  <a:schemeClr val="tx1"/>
                </a:solidFill>
                <a:latin typeface="+mn-lt"/>
                <a:ea typeface="+mn-ea"/>
                <a:cs typeface="+mn-cs"/>
              </a:defRPr>
            </a:lvl1pPr>
            <a:lvl2pPr marL="569913" indent="-285750" algn="l" defTabSz="914400" rtl="0" eaLnBrk="1" latinLnBrk="0" hangingPunct="1">
              <a:spcBef>
                <a:spcPts val="0"/>
              </a:spcBef>
              <a:spcAft>
                <a:spcPts val="400"/>
              </a:spcAft>
              <a:buClr>
                <a:schemeClr val="tx2"/>
              </a:buClr>
              <a:buFont typeface="Wingdings" panose="05000000000000000000" pitchFamily="2" charset="2"/>
              <a:buChar char="§"/>
              <a:defRPr sz="1800" b="0" kern="1200">
                <a:solidFill>
                  <a:schemeClr val="tx1"/>
                </a:solidFill>
                <a:latin typeface="+mn-lt"/>
                <a:ea typeface="+mn-ea"/>
                <a:cs typeface="+mn-cs"/>
              </a:defRPr>
            </a:lvl2pPr>
            <a:lvl3pPr marL="801688" indent="-231775" algn="l" defTabSz="914400" rtl="0" eaLnBrk="1" latinLnBrk="0" hangingPunct="1">
              <a:spcBef>
                <a:spcPts val="0"/>
              </a:spcBef>
              <a:spcAft>
                <a:spcPts val="400"/>
              </a:spcAft>
              <a:buClr>
                <a:schemeClr val="tx2"/>
              </a:buClr>
              <a:buFont typeface="Arial" panose="020B0604020202020204" pitchFamily="34" charset="0"/>
              <a:buChar char="–"/>
              <a:defRPr sz="1800" kern="1200" baseline="0">
                <a:solidFill>
                  <a:schemeClr val="tx1"/>
                </a:solidFill>
                <a:latin typeface="+mn-lt"/>
                <a:ea typeface="+mn-ea"/>
                <a:cs typeface="+mn-cs"/>
              </a:defRPr>
            </a:lvl3pPr>
            <a:lvl4pPr marL="1027113" indent="-225425" algn="l" defTabSz="914400" rtl="0" eaLnBrk="1" latinLnBrk="0" hangingPunct="1">
              <a:spcBef>
                <a:spcPts val="0"/>
              </a:spcBef>
              <a:spcAft>
                <a:spcPts val="400"/>
              </a:spcAft>
              <a:buClr>
                <a:schemeClr val="accent1"/>
              </a:buClr>
              <a:buFont typeface="Wingdings" pitchFamily="2" charset="2"/>
              <a:buChar char="§"/>
              <a:defRPr sz="1600" kern="1200">
                <a:solidFill>
                  <a:schemeClr val="tx1"/>
                </a:solidFill>
                <a:latin typeface="+mn-lt"/>
                <a:ea typeface="+mn-ea"/>
                <a:cs typeface="+mn-cs"/>
              </a:defRPr>
            </a:lvl4pPr>
            <a:lvl5pPr marL="1258888" indent="-231775" algn="l" defTabSz="914400" rtl="0" eaLnBrk="1" latinLnBrk="0" hangingPunct="1">
              <a:spcBef>
                <a:spcPts val="0"/>
              </a:spcBef>
              <a:spcAft>
                <a:spcPts val="400"/>
              </a:spcAft>
              <a:buClr>
                <a:schemeClr val="tx1"/>
              </a:buClr>
              <a:buFont typeface="Wingdings" panose="05000000000000000000" pitchFamily="2" charset="2"/>
              <a:buChar char="§"/>
              <a:defRPr sz="16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708" i="1" dirty="0">
                <a:solidFill>
                  <a:schemeClr val="accent3"/>
                </a:solidFill>
              </a:rPr>
              <a:t>Property/Casualty insurance holding company serving products to both businesses and individuals that offer an opportunity to achieve attractive returns on capital</a:t>
            </a:r>
          </a:p>
        </p:txBody>
      </p:sp>
      <p:grpSp>
        <p:nvGrpSpPr>
          <p:cNvPr id="23" name="Group 22">
            <a:extLst>
              <a:ext uri="{FF2B5EF4-FFF2-40B4-BE49-F238E27FC236}">
                <a16:creationId xmlns:a16="http://schemas.microsoft.com/office/drawing/2014/main" id="{CC6CFEA5-BAC8-4943-BE5E-8C207FC60EC6}"/>
              </a:ext>
            </a:extLst>
          </p:cNvPr>
          <p:cNvGrpSpPr/>
          <p:nvPr/>
        </p:nvGrpSpPr>
        <p:grpSpPr>
          <a:xfrm>
            <a:off x="552070" y="2214549"/>
            <a:ext cx="8902489" cy="4599197"/>
            <a:chOff x="353143" y="1364475"/>
            <a:chExt cx="8338420" cy="4307785"/>
          </a:xfrm>
        </p:grpSpPr>
        <p:sp>
          <p:nvSpPr>
            <p:cNvPr id="25" name="TextBox 24">
              <a:extLst>
                <a:ext uri="{FF2B5EF4-FFF2-40B4-BE49-F238E27FC236}">
                  <a16:creationId xmlns:a16="http://schemas.microsoft.com/office/drawing/2014/main" id="{C094E6F5-E754-4B86-A554-401D621D06C2}"/>
                </a:ext>
              </a:extLst>
            </p:cNvPr>
            <p:cNvSpPr txBox="1"/>
            <p:nvPr/>
          </p:nvSpPr>
          <p:spPr>
            <a:xfrm>
              <a:off x="6040235" y="2700791"/>
              <a:ext cx="2646000" cy="1438839"/>
            </a:xfrm>
            <a:prstGeom prst="rect">
              <a:avLst/>
            </a:prstGeom>
            <a:solidFill>
              <a:srgbClr val="EFEEDE"/>
            </a:solidFill>
            <a:ln>
              <a:noFill/>
            </a:ln>
          </p:spPr>
          <p:txBody>
            <a:bodyPr wrap="square" lIns="230612" tIns="76870" rIns="38435" bIns="76870" rtlCol="0" anchor="ctr">
              <a:noAutofit/>
            </a:bodyPr>
            <a:lstStyle>
              <a:defPPr>
                <a:defRPr lang="en-US"/>
              </a:defPPr>
              <a:lvl1pPr marL="176213" indent="-176213">
                <a:spcBef>
                  <a:spcPts val="300"/>
                </a:spcBef>
                <a:buClr>
                  <a:srgbClr val="702082"/>
                </a:buClr>
                <a:buSzPct val="125000"/>
                <a:buFont typeface="Wingdings" panose="05000000000000000000" pitchFamily="2" charset="2"/>
                <a:buChar char="§"/>
                <a:defRPr sz="1000">
                  <a:solidFill>
                    <a:prstClr val="black"/>
                  </a:solidFill>
                </a:defRPr>
              </a:lvl1pPr>
            </a:lstStyle>
            <a:p>
              <a:pPr marL="384760" indent="-191533">
                <a:buSzPct val="100000"/>
                <a:defRPr/>
              </a:pPr>
              <a:r>
                <a:rPr lang="en-US" sz="1175" b="0" dirty="0"/>
                <a:t>Technical underwriting and pricing expertise allows the Company to be selective on the risks it chooses to write, and enables pricing adequacy over the underwriting cycle</a:t>
              </a:r>
            </a:p>
          </p:txBody>
        </p:sp>
        <p:sp>
          <p:nvSpPr>
            <p:cNvPr id="26" name="TextBox 25">
              <a:extLst>
                <a:ext uri="{FF2B5EF4-FFF2-40B4-BE49-F238E27FC236}">
                  <a16:creationId xmlns:a16="http://schemas.microsoft.com/office/drawing/2014/main" id="{423FA34E-143A-4C07-8952-7D046DDFC6FC}"/>
                </a:ext>
              </a:extLst>
            </p:cNvPr>
            <p:cNvSpPr txBox="1"/>
            <p:nvPr/>
          </p:nvSpPr>
          <p:spPr>
            <a:xfrm>
              <a:off x="5232607" y="4260527"/>
              <a:ext cx="3454193" cy="1339657"/>
            </a:xfrm>
            <a:prstGeom prst="rect">
              <a:avLst/>
            </a:prstGeom>
            <a:solidFill>
              <a:srgbClr val="EFEEDE"/>
            </a:solidFill>
            <a:ln>
              <a:noFill/>
            </a:ln>
          </p:spPr>
          <p:txBody>
            <a:bodyPr wrap="square" lIns="0" tIns="76870" rIns="38435" bIns="76870" rtlCol="0" anchor="ctr">
              <a:noAutofit/>
            </a:bodyPr>
            <a:lstStyle>
              <a:defPPr>
                <a:defRPr lang="en-US"/>
              </a:defPPr>
              <a:lvl1pPr marL="176213" indent="-176213">
                <a:spcBef>
                  <a:spcPts val="300"/>
                </a:spcBef>
                <a:buClr>
                  <a:srgbClr val="702082"/>
                </a:buClr>
                <a:buSzPct val="125000"/>
                <a:buFont typeface="Wingdings" panose="05000000000000000000" pitchFamily="2" charset="2"/>
                <a:buChar char="§"/>
                <a:defRPr sz="1000">
                  <a:solidFill>
                    <a:prstClr val="black"/>
                  </a:solidFill>
                </a:defRPr>
              </a:lvl1pPr>
            </a:lstStyle>
            <a:p>
              <a:pPr marL="764436" indent="-200009">
                <a:buSzPct val="100000"/>
                <a:defRPr/>
              </a:pPr>
              <a:r>
                <a:rPr lang="en-US" sz="1175" b="0" dirty="0"/>
                <a:t>Utilize technology to enhance knowledge of our insureds to better price risks through more effective use of internal and external data; and to provide better service to agents and brokers</a:t>
              </a:r>
              <a:endParaRPr lang="en-GB" sz="1175" b="0" dirty="0"/>
            </a:p>
          </p:txBody>
        </p:sp>
        <p:sp>
          <p:nvSpPr>
            <p:cNvPr id="27" name="TextBox 26">
              <a:extLst>
                <a:ext uri="{FF2B5EF4-FFF2-40B4-BE49-F238E27FC236}">
                  <a16:creationId xmlns:a16="http://schemas.microsoft.com/office/drawing/2014/main" id="{2E07960E-9399-46CB-B783-97FA6227CC89}"/>
                </a:ext>
              </a:extLst>
            </p:cNvPr>
            <p:cNvSpPr txBox="1"/>
            <p:nvPr/>
          </p:nvSpPr>
          <p:spPr>
            <a:xfrm>
              <a:off x="353143" y="2700791"/>
              <a:ext cx="2646000" cy="1438839"/>
            </a:xfrm>
            <a:prstGeom prst="rect">
              <a:avLst/>
            </a:prstGeom>
            <a:solidFill>
              <a:srgbClr val="EFEEDE"/>
            </a:solidFill>
          </p:spPr>
          <p:txBody>
            <a:bodyPr wrap="square" lIns="76870" tIns="76870" rIns="488128" bIns="76870"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lvl="0">
                <a:buSzPct val="100000"/>
                <a:defRPr/>
              </a:pPr>
              <a:r>
                <a:rPr lang="en-US" sz="1175" b="0" dirty="0"/>
                <a:t>Realigned our underwriting portfolio; exited program business, discontinued binding commercial auto, divested most E&amp;S casualty lines</a:t>
              </a:r>
            </a:p>
            <a:p>
              <a:pPr lvl="0">
                <a:buSzPct val="100000"/>
                <a:defRPr/>
              </a:pPr>
              <a:r>
                <a:rPr lang="en-US" sz="1175" b="0" dirty="0"/>
                <a:t>Strengthened the Claims, IT, Actuarial functions and  the control environment</a:t>
              </a:r>
              <a:endParaRPr lang="en-GB" sz="1175" b="0" dirty="0"/>
            </a:p>
          </p:txBody>
        </p:sp>
        <p:sp>
          <p:nvSpPr>
            <p:cNvPr id="28" name="TextBox 27">
              <a:extLst>
                <a:ext uri="{FF2B5EF4-FFF2-40B4-BE49-F238E27FC236}">
                  <a16:creationId xmlns:a16="http://schemas.microsoft.com/office/drawing/2014/main" id="{40700A2B-F04C-4E53-BD84-526A146300F4}"/>
                </a:ext>
              </a:extLst>
            </p:cNvPr>
            <p:cNvSpPr txBox="1"/>
            <p:nvPr/>
          </p:nvSpPr>
          <p:spPr>
            <a:xfrm>
              <a:off x="353143" y="4260527"/>
              <a:ext cx="3262689" cy="1411733"/>
            </a:xfrm>
            <a:prstGeom prst="rect">
              <a:avLst/>
            </a:prstGeom>
            <a:solidFill>
              <a:srgbClr val="EFEEDE"/>
            </a:solidFill>
          </p:spPr>
          <p:txBody>
            <a:bodyPr wrap="square" lIns="76870" tIns="115306" rIns="538094" bIns="115306"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lvl="0">
                <a:buSzPct val="100000"/>
                <a:defRPr/>
              </a:pPr>
              <a:r>
                <a:rPr lang="en-US" sz="1175" b="0" dirty="0"/>
                <a:t>Deploy a disciplined investment approach to maintain a conservative investment risk profile while maximizing long-term after-tax total returns</a:t>
              </a:r>
            </a:p>
            <a:p>
              <a:pPr lvl="0">
                <a:buSzPct val="100000"/>
                <a:defRPr/>
              </a:pPr>
              <a:r>
                <a:rPr lang="en-US" sz="1175" b="0" dirty="0"/>
                <a:t>Manage and maintain a competitive expense ratio, which is an advantage when pricing risks and scaling the business</a:t>
              </a:r>
              <a:endParaRPr lang="en-GB" sz="1175" b="0" dirty="0"/>
            </a:p>
          </p:txBody>
        </p:sp>
        <p:sp>
          <p:nvSpPr>
            <p:cNvPr id="29" name="TextBox 28">
              <a:extLst>
                <a:ext uri="{FF2B5EF4-FFF2-40B4-BE49-F238E27FC236}">
                  <a16:creationId xmlns:a16="http://schemas.microsoft.com/office/drawing/2014/main" id="{26353EE1-2A9B-4BF8-862D-098C10B1437E}"/>
                </a:ext>
              </a:extLst>
            </p:cNvPr>
            <p:cNvSpPr txBox="1"/>
            <p:nvPr/>
          </p:nvSpPr>
          <p:spPr>
            <a:xfrm>
              <a:off x="5232607" y="1364475"/>
              <a:ext cx="3458956" cy="1231126"/>
            </a:xfrm>
            <a:prstGeom prst="rect">
              <a:avLst/>
            </a:prstGeom>
            <a:solidFill>
              <a:srgbClr val="EFEEDE"/>
            </a:solidFill>
            <a:ln>
              <a:noFill/>
            </a:ln>
          </p:spPr>
          <p:txBody>
            <a:bodyPr wrap="square" lIns="0" tIns="76870" rIns="38435" bIns="76870" rtlCol="0" anchor="ctr">
              <a:noAutofit/>
            </a:bodyPr>
            <a:lstStyle/>
            <a:p>
              <a:pPr marL="764436" indent="-200009">
                <a:spcBef>
                  <a:spcPts val="320"/>
                </a:spcBef>
                <a:buClr>
                  <a:srgbClr val="702082"/>
                </a:buClr>
                <a:buSzPct val="100000"/>
                <a:buFont typeface="Wingdings" panose="05000000000000000000" pitchFamily="2" charset="2"/>
                <a:buChar char="§"/>
                <a:defRPr/>
              </a:pPr>
              <a:r>
                <a:rPr lang="en-US" sz="1175" b="0" dirty="0">
                  <a:solidFill>
                    <a:schemeClr val="tx1"/>
                  </a:solidFill>
                </a:rPr>
                <a:t>Maintain a diversified portfolio of products to reduce risk to severity in any one line of business, better weather market cycles, be flexible, and be able to react to favorable rate environments</a:t>
              </a:r>
              <a:endParaRPr lang="en-GB" sz="1175" b="0" dirty="0">
                <a:solidFill>
                  <a:schemeClr val="tx1"/>
                </a:solidFill>
              </a:endParaRPr>
            </a:p>
          </p:txBody>
        </p:sp>
        <p:sp>
          <p:nvSpPr>
            <p:cNvPr id="47" name="TextBox 46">
              <a:extLst>
                <a:ext uri="{FF2B5EF4-FFF2-40B4-BE49-F238E27FC236}">
                  <a16:creationId xmlns:a16="http://schemas.microsoft.com/office/drawing/2014/main" id="{57ACF09C-3D05-4EDA-9C69-7D71ACBC15F8}"/>
                </a:ext>
              </a:extLst>
            </p:cNvPr>
            <p:cNvSpPr txBox="1"/>
            <p:nvPr/>
          </p:nvSpPr>
          <p:spPr>
            <a:xfrm>
              <a:off x="353143" y="1376501"/>
              <a:ext cx="3262689" cy="1221590"/>
            </a:xfrm>
            <a:prstGeom prst="rect">
              <a:avLst/>
            </a:prstGeom>
            <a:solidFill>
              <a:srgbClr val="EFEEDE"/>
            </a:solidFill>
          </p:spPr>
          <p:txBody>
            <a:bodyPr wrap="square" lIns="76870" tIns="115306" rIns="576530" bIns="115306"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a:buSzPct val="100000"/>
              </a:pPr>
              <a:r>
                <a:rPr lang="en-US" sz="1175" b="0" dirty="0"/>
                <a:t>Solid foundation of experienced underwriting, actuarial and corporate leadership with proven track records to drive market access and bring industry experience to bear on risk selection and pricing </a:t>
              </a:r>
            </a:p>
          </p:txBody>
        </p:sp>
        <p:grpSp>
          <p:nvGrpSpPr>
            <p:cNvPr id="48" name="Group 47">
              <a:extLst>
                <a:ext uri="{FF2B5EF4-FFF2-40B4-BE49-F238E27FC236}">
                  <a16:creationId xmlns:a16="http://schemas.microsoft.com/office/drawing/2014/main" id="{4736726D-897F-4975-8DF9-0889D38075B8}"/>
                </a:ext>
              </a:extLst>
            </p:cNvPr>
            <p:cNvGrpSpPr/>
            <p:nvPr/>
          </p:nvGrpSpPr>
          <p:grpSpPr>
            <a:xfrm>
              <a:off x="2461295" y="1617171"/>
              <a:ext cx="4169126" cy="3789328"/>
              <a:chOff x="2692725" y="1755089"/>
              <a:chExt cx="4169126" cy="3789328"/>
            </a:xfrm>
          </p:grpSpPr>
          <p:pic>
            <p:nvPicPr>
              <p:cNvPr id="49" name="Picture 48">
                <a:extLst>
                  <a:ext uri="{FF2B5EF4-FFF2-40B4-BE49-F238E27FC236}">
                    <a16:creationId xmlns:a16="http://schemas.microsoft.com/office/drawing/2014/main" id="{1C813229-EBBD-4896-B936-84F903FC0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817" y="1755089"/>
                <a:ext cx="4136034" cy="3789328"/>
              </a:xfrm>
              <a:prstGeom prst="rect">
                <a:avLst/>
              </a:prstGeom>
            </p:spPr>
          </p:pic>
          <p:sp>
            <p:nvSpPr>
              <p:cNvPr id="50" name="Rectangle 49">
                <a:extLst>
                  <a:ext uri="{FF2B5EF4-FFF2-40B4-BE49-F238E27FC236}">
                    <a16:creationId xmlns:a16="http://schemas.microsoft.com/office/drawing/2014/main" id="{6AB35341-64CC-4137-8D9D-27FF185A018B}"/>
                  </a:ext>
                </a:extLst>
              </p:cNvPr>
              <p:cNvSpPr/>
              <p:nvPr/>
            </p:nvSpPr>
            <p:spPr>
              <a:xfrm>
                <a:off x="4812774" y="2135117"/>
                <a:ext cx="975947" cy="594568"/>
              </a:xfrm>
              <a:prstGeom prst="rect">
                <a:avLst/>
              </a:prstGeom>
            </p:spPr>
            <p:txBody>
              <a:bodyPr wrap="square">
                <a:spAutoFit/>
              </a:bodyPr>
              <a:lstStyle/>
              <a:p>
                <a:pPr algn="ctr">
                  <a:spcBef>
                    <a:spcPts val="640"/>
                  </a:spcBef>
                  <a:spcAft>
                    <a:spcPts val="320"/>
                  </a:spcAft>
                  <a:defRPr/>
                </a:pPr>
                <a:r>
                  <a:rPr lang="en-GB" sz="1175" b="0" dirty="0">
                    <a:solidFill>
                      <a:srgbClr val="702082"/>
                    </a:solidFill>
                  </a:rPr>
                  <a:t>Business Mix &amp; Targeted Growth</a:t>
                </a:r>
              </a:p>
            </p:txBody>
          </p:sp>
          <p:sp>
            <p:nvSpPr>
              <p:cNvPr id="51" name="Rectangle 50">
                <a:extLst>
                  <a:ext uri="{FF2B5EF4-FFF2-40B4-BE49-F238E27FC236}">
                    <a16:creationId xmlns:a16="http://schemas.microsoft.com/office/drawing/2014/main" id="{8D66C182-C634-45E1-8453-D0CD669FF155}"/>
                  </a:ext>
                </a:extLst>
              </p:cNvPr>
              <p:cNvSpPr/>
              <p:nvPr/>
            </p:nvSpPr>
            <p:spPr>
              <a:xfrm>
                <a:off x="5373214" y="3277089"/>
                <a:ext cx="1165389" cy="425206"/>
              </a:xfrm>
              <a:prstGeom prst="rect">
                <a:avLst/>
              </a:prstGeom>
            </p:spPr>
            <p:txBody>
              <a:bodyPr wrap="square">
                <a:spAutoFit/>
              </a:bodyPr>
              <a:lstStyle/>
              <a:p>
                <a:pPr algn="ctr">
                  <a:spcBef>
                    <a:spcPts val="640"/>
                  </a:spcBef>
                  <a:spcAft>
                    <a:spcPts val="320"/>
                  </a:spcAft>
                  <a:defRPr/>
                </a:pPr>
                <a:r>
                  <a:rPr lang="en-GB" sz="1175" b="0" dirty="0">
                    <a:solidFill>
                      <a:schemeClr val="accent4"/>
                    </a:solidFill>
                  </a:rPr>
                  <a:t>Underwriting Excellence</a:t>
                </a:r>
              </a:p>
            </p:txBody>
          </p:sp>
          <p:sp>
            <p:nvSpPr>
              <p:cNvPr id="52" name="Rectangle 51">
                <a:extLst>
                  <a:ext uri="{FF2B5EF4-FFF2-40B4-BE49-F238E27FC236}">
                    <a16:creationId xmlns:a16="http://schemas.microsoft.com/office/drawing/2014/main" id="{23646D16-4CDA-4654-AB7F-7B6A02349050}"/>
                  </a:ext>
                </a:extLst>
              </p:cNvPr>
              <p:cNvSpPr/>
              <p:nvPr/>
            </p:nvSpPr>
            <p:spPr>
              <a:xfrm>
                <a:off x="4767363" y="4481528"/>
                <a:ext cx="1066769" cy="255845"/>
              </a:xfrm>
              <a:prstGeom prst="rect">
                <a:avLst/>
              </a:prstGeom>
            </p:spPr>
            <p:txBody>
              <a:bodyPr wrap="square">
                <a:spAutoFit/>
              </a:bodyPr>
              <a:lstStyle/>
              <a:p>
                <a:pPr algn="ctr">
                  <a:spcBef>
                    <a:spcPts val="640"/>
                  </a:spcBef>
                  <a:spcAft>
                    <a:spcPts val="320"/>
                  </a:spcAft>
                  <a:defRPr/>
                </a:pPr>
                <a:r>
                  <a:rPr lang="en-GB" sz="1175" b="0" dirty="0">
                    <a:solidFill>
                      <a:schemeClr val="accent3"/>
                    </a:solidFill>
                  </a:rPr>
                  <a:t>Technology</a:t>
                </a:r>
              </a:p>
            </p:txBody>
          </p:sp>
          <p:sp>
            <p:nvSpPr>
              <p:cNvPr id="53" name="Rectangle 52">
                <a:extLst>
                  <a:ext uri="{FF2B5EF4-FFF2-40B4-BE49-F238E27FC236}">
                    <a16:creationId xmlns:a16="http://schemas.microsoft.com/office/drawing/2014/main" id="{038CAE12-7C22-47ED-A41E-4BF52BBC30E6}"/>
                  </a:ext>
                </a:extLst>
              </p:cNvPr>
              <p:cNvSpPr/>
              <p:nvPr/>
            </p:nvSpPr>
            <p:spPr>
              <a:xfrm>
                <a:off x="3382794" y="4402933"/>
                <a:ext cx="1227997" cy="425206"/>
              </a:xfrm>
              <a:prstGeom prst="rect">
                <a:avLst/>
              </a:prstGeom>
            </p:spPr>
            <p:txBody>
              <a:bodyPr wrap="square">
                <a:spAutoFit/>
              </a:bodyPr>
              <a:lstStyle/>
              <a:p>
                <a:pPr algn="ctr">
                  <a:spcBef>
                    <a:spcPts val="640"/>
                  </a:spcBef>
                  <a:spcAft>
                    <a:spcPts val="320"/>
                  </a:spcAft>
                  <a:defRPr/>
                </a:pPr>
                <a:r>
                  <a:rPr lang="en-GB" sz="1175" b="0" dirty="0">
                    <a:solidFill>
                      <a:srgbClr val="702082"/>
                    </a:solidFill>
                  </a:rPr>
                  <a:t>Capital Management</a:t>
                </a:r>
              </a:p>
            </p:txBody>
          </p:sp>
          <p:sp>
            <p:nvSpPr>
              <p:cNvPr id="54" name="Rectangle 53">
                <a:extLst>
                  <a:ext uri="{FF2B5EF4-FFF2-40B4-BE49-F238E27FC236}">
                    <a16:creationId xmlns:a16="http://schemas.microsoft.com/office/drawing/2014/main" id="{97775081-9511-4C01-A513-09232711DE8B}"/>
                  </a:ext>
                </a:extLst>
              </p:cNvPr>
              <p:cNvSpPr/>
              <p:nvPr/>
            </p:nvSpPr>
            <p:spPr>
              <a:xfrm>
                <a:off x="2692725" y="3276985"/>
                <a:ext cx="1320112" cy="425206"/>
              </a:xfrm>
              <a:prstGeom prst="rect">
                <a:avLst/>
              </a:prstGeom>
            </p:spPr>
            <p:txBody>
              <a:bodyPr wrap="square">
                <a:spAutoFit/>
              </a:bodyPr>
              <a:lstStyle/>
              <a:p>
                <a:pPr algn="ctr">
                  <a:spcBef>
                    <a:spcPts val="640"/>
                  </a:spcBef>
                  <a:spcAft>
                    <a:spcPts val="320"/>
                  </a:spcAft>
                  <a:defRPr/>
                </a:pPr>
                <a:r>
                  <a:rPr lang="en-GB" sz="1175" b="0" dirty="0">
                    <a:solidFill>
                      <a:schemeClr val="accent4"/>
                    </a:solidFill>
                  </a:rPr>
                  <a:t>Comprehensive Transformation</a:t>
                </a:r>
              </a:p>
            </p:txBody>
          </p:sp>
          <p:sp>
            <p:nvSpPr>
              <p:cNvPr id="55" name="Rectangle 54">
                <a:extLst>
                  <a:ext uri="{FF2B5EF4-FFF2-40B4-BE49-F238E27FC236}">
                    <a16:creationId xmlns:a16="http://schemas.microsoft.com/office/drawing/2014/main" id="{0237EA27-91C6-446D-B162-E8B0554FC6D3}"/>
                  </a:ext>
                </a:extLst>
              </p:cNvPr>
              <p:cNvSpPr/>
              <p:nvPr/>
            </p:nvSpPr>
            <p:spPr>
              <a:xfrm>
                <a:off x="3396743" y="2153516"/>
                <a:ext cx="1200102" cy="425206"/>
              </a:xfrm>
              <a:prstGeom prst="rect">
                <a:avLst/>
              </a:prstGeom>
            </p:spPr>
            <p:txBody>
              <a:bodyPr wrap="square">
                <a:spAutoFit/>
              </a:bodyPr>
              <a:lstStyle/>
              <a:p>
                <a:pPr algn="ctr">
                  <a:spcBef>
                    <a:spcPts val="640"/>
                  </a:spcBef>
                  <a:spcAft>
                    <a:spcPts val="320"/>
                  </a:spcAft>
                  <a:defRPr/>
                </a:pPr>
                <a:r>
                  <a:rPr lang="en-GB" sz="1175" b="0" dirty="0">
                    <a:solidFill>
                      <a:schemeClr val="accent3"/>
                    </a:solidFill>
                  </a:rPr>
                  <a:t>Leadership Culture &amp; Talent</a:t>
                </a:r>
              </a:p>
            </p:txBody>
          </p:sp>
        </p:grpSp>
      </p:grpSp>
      <p:sp>
        <p:nvSpPr>
          <p:cNvPr id="56" name="Arrow: Circular 55">
            <a:extLst>
              <a:ext uri="{FF2B5EF4-FFF2-40B4-BE49-F238E27FC236}">
                <a16:creationId xmlns:a16="http://schemas.microsoft.com/office/drawing/2014/main" id="{5F204FC3-4068-4A3E-AA05-51CE2156C53D}"/>
              </a:ext>
            </a:extLst>
          </p:cNvPr>
          <p:cNvSpPr/>
          <p:nvPr/>
        </p:nvSpPr>
        <p:spPr>
          <a:xfrm rot="10800000">
            <a:off x="4454568" y="3929439"/>
            <a:ext cx="903692" cy="887212"/>
          </a:xfrm>
          <a:prstGeom prst="circularArrow">
            <a:avLst>
              <a:gd name="adj1" fmla="val 12500"/>
              <a:gd name="adj2" fmla="val 1063386"/>
              <a:gd name="adj3" fmla="val 20457681"/>
              <a:gd name="adj4" fmla="val 2889376"/>
              <a:gd name="adj5" fmla="val 1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8" b="0" dirty="0">
              <a:solidFill>
                <a:schemeClr val="tx1"/>
              </a:solidFill>
            </a:endParaRPr>
          </a:p>
        </p:txBody>
      </p:sp>
      <p:sp>
        <p:nvSpPr>
          <p:cNvPr id="21" name="Slide Number Placeholder 3">
            <a:extLst>
              <a:ext uri="{FF2B5EF4-FFF2-40B4-BE49-F238E27FC236}">
                <a16:creationId xmlns:a16="http://schemas.microsoft.com/office/drawing/2014/main" id="{9173490D-3309-4073-87CA-C76263F32FFB}"/>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28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57C174-9280-4367-8A19-EED4BF9A1EB5}"/>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1200" cap="none" spc="0" normalizeH="0" baseline="0" noProof="0" smtClean="0">
                <a:ln>
                  <a:noFill/>
                </a:ln>
                <a:solidFill>
                  <a:prstClr val="black"/>
                </a:solidFill>
                <a:effectLst/>
                <a:uLnTx/>
                <a:uFillTx/>
                <a:latin typeface="Franklin Gothic Demi" panose="020B0703020102020204" pitchFamily="34"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Franklin Gothic Demi" panose="020B0703020102020204" pitchFamily="34" charset="0"/>
              <a:ea typeface="+mn-ea"/>
            </a:endParaRPr>
          </a:p>
        </p:txBody>
      </p:sp>
      <p:sp>
        <p:nvSpPr>
          <p:cNvPr id="4" name="Title 3">
            <a:extLst>
              <a:ext uri="{FF2B5EF4-FFF2-40B4-BE49-F238E27FC236}">
                <a16:creationId xmlns:a16="http://schemas.microsoft.com/office/drawing/2014/main" id="{D31EE18D-91B4-462F-A3F6-35747580E0AD}"/>
              </a:ext>
            </a:extLst>
          </p:cNvPr>
          <p:cNvSpPr>
            <a:spLocks noGrp="1"/>
          </p:cNvSpPr>
          <p:nvPr>
            <p:ph type="title"/>
          </p:nvPr>
        </p:nvSpPr>
        <p:spPr/>
        <p:txBody>
          <a:bodyPr/>
          <a:lstStyle/>
          <a:p>
            <a:r>
              <a:rPr lang="en-US" dirty="0"/>
              <a:t>Company Overview</a:t>
            </a:r>
          </a:p>
        </p:txBody>
      </p:sp>
      <p:sp>
        <p:nvSpPr>
          <p:cNvPr id="26" name="Rectangle 25"/>
          <p:cNvSpPr/>
          <p:nvPr/>
        </p:nvSpPr>
        <p:spPr>
          <a:xfrm>
            <a:off x="217117" y="1600200"/>
            <a:ext cx="4855221" cy="3981450"/>
          </a:xfrm>
          <a:prstGeom prst="rect">
            <a:avLst/>
          </a:prstGeom>
          <a:noFill/>
          <a:ln w="9525">
            <a:noFill/>
            <a:prstDash val="dash"/>
            <a:miter lim="800000"/>
            <a:headEnd/>
            <a:tailEnd/>
          </a:ln>
        </p:spPr>
        <p:txBody>
          <a:bodyPr vert="horz" wrap="square" lIns="101882" tIns="50941" rIns="101882" bIns="50941" numCol="1" anchor="t" anchorCtr="0" compatLnSpc="1">
            <a:prstTxWarp prst="textNoShape">
              <a:avLst/>
            </a:prstTxWarp>
          </a:bodyPr>
          <a:lstStyle/>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dirty="0">
                <a:solidFill>
                  <a:schemeClr val="tx1"/>
                </a:solidFill>
                <a:latin typeface="Calibri" panose="020F0502020204030204" pitchFamily="34" charset="0"/>
                <a:cs typeface="Calibri" panose="020F0502020204030204" pitchFamily="34" charset="0"/>
              </a:rPr>
              <a:t>Commercial/Personal </a:t>
            </a:r>
            <a:r>
              <a:rPr lang="en-US" sz="1600" b="0" dirty="0">
                <a:solidFill>
                  <a:schemeClr val="tx1"/>
                </a:solidFill>
                <a:latin typeface="Calibri" panose="020F0502020204030204" pitchFamily="34" charset="0"/>
                <a:cs typeface="Calibri" panose="020F0502020204030204" pitchFamily="34" charset="0"/>
              </a:rPr>
              <a:t>lines insurance company headquartered in Dallas, TX with </a:t>
            </a:r>
            <a:r>
              <a:rPr lang="en-US" sz="1600" dirty="0">
                <a:solidFill>
                  <a:schemeClr val="tx1"/>
                </a:solidFill>
                <a:latin typeface="Calibri" panose="020F0502020204030204" pitchFamily="34" charset="0"/>
                <a:cs typeface="Calibri" panose="020F0502020204030204" pitchFamily="34" charset="0"/>
              </a:rPr>
              <a:t>250+ employees</a:t>
            </a:r>
          </a:p>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Targeting primarily small to mid-sized enterprise (SME) risks in niche markets where there is an opportunity to achieve attractive returns on capital</a:t>
            </a:r>
          </a:p>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Operating through several unique strategies and organized by product line, the Company is well-positioned to take advantage of the current market opportunities</a:t>
            </a:r>
          </a:p>
        </p:txBody>
      </p:sp>
      <p:pic>
        <p:nvPicPr>
          <p:cNvPr id="53" name="Picture 52">
            <a:extLst>
              <a:ext uri="{FF2B5EF4-FFF2-40B4-BE49-F238E27FC236}">
                <a16:creationId xmlns:a16="http://schemas.microsoft.com/office/drawing/2014/main" id="{40265ABD-1239-40BE-B228-4C0905BDDBC5}"/>
              </a:ext>
            </a:extLst>
          </p:cNvPr>
          <p:cNvPicPr>
            <a:picLocks/>
          </p:cNvPicPr>
          <p:nvPr/>
        </p:nvPicPr>
        <p:blipFill rotWithShape="1">
          <a:blip r:embed="rId2" cstate="print">
            <a:extLst>
              <a:ext uri="{28A0092B-C50C-407E-A947-70E740481C1C}">
                <a14:useLocalDpi xmlns:a14="http://schemas.microsoft.com/office/drawing/2010/main" val="0"/>
              </a:ext>
            </a:extLst>
          </a:blip>
          <a:srcRect l="-726" t="742" r="-433" b="66581"/>
          <a:stretch/>
        </p:blipFill>
        <p:spPr>
          <a:xfrm>
            <a:off x="238125" y="1164270"/>
            <a:ext cx="4754880" cy="365760"/>
          </a:xfrm>
          <a:prstGeom prst="rect">
            <a:avLst/>
          </a:prstGeom>
          <a:effectLst>
            <a:outerShdw blurRad="50800" dist="38100" dir="5400000" algn="t" rotWithShape="0">
              <a:prstClr val="black">
                <a:alpha val="40000"/>
              </a:prstClr>
            </a:outerShdw>
          </a:effectLst>
        </p:spPr>
      </p:pic>
      <p:sp>
        <p:nvSpPr>
          <p:cNvPr id="54" name="Rectangle 53">
            <a:extLst>
              <a:ext uri="{FF2B5EF4-FFF2-40B4-BE49-F238E27FC236}">
                <a16:creationId xmlns:a16="http://schemas.microsoft.com/office/drawing/2014/main" id="{05D694F2-6FB3-44D3-89B5-377A8BBBB892}"/>
              </a:ext>
            </a:extLst>
          </p:cNvPr>
          <p:cNvSpPr>
            <a:spLocks/>
          </p:cNvSpPr>
          <p:nvPr/>
        </p:nvSpPr>
        <p:spPr bwMode="auto">
          <a:xfrm>
            <a:off x="272374" y="1157590"/>
            <a:ext cx="4688732" cy="389107"/>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Company</a:t>
            </a:r>
            <a:r>
              <a:rPr kumimoji="0" lang="en-US" sz="2000" i="0" u="none" strike="noStrike" cap="none" normalizeH="0" dirty="0">
                <a:ln>
                  <a:noFill/>
                </a:ln>
                <a:effectLst/>
                <a:latin typeface="Calibri" panose="020F0502020204030204" pitchFamily="34" charset="0"/>
                <a:cs typeface="Calibri" panose="020F0502020204030204" pitchFamily="34" charset="0"/>
              </a:rPr>
              <a:t> Overview</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38805DF3-8EC8-44FC-92DF-0452F11D2002}"/>
              </a:ext>
            </a:extLst>
          </p:cNvPr>
          <p:cNvSpPr>
            <a:spLocks/>
          </p:cNvSpPr>
          <p:nvPr/>
        </p:nvSpPr>
        <p:spPr bwMode="auto">
          <a:xfrm>
            <a:off x="5097902" y="1107002"/>
            <a:ext cx="4747097"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lang="en-US" sz="2000" dirty="0">
                <a:latin typeface="Calibri" panose="020F0502020204030204" pitchFamily="34" charset="0"/>
                <a:cs typeface="Calibri" panose="020F0502020204030204" pitchFamily="34" charset="0"/>
              </a:rPr>
              <a:t>Value Proposition</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pic>
        <p:nvPicPr>
          <p:cNvPr id="62" name="Picture 61">
            <a:extLst>
              <a:ext uri="{FF2B5EF4-FFF2-40B4-BE49-F238E27FC236}">
                <a16:creationId xmlns:a16="http://schemas.microsoft.com/office/drawing/2014/main" id="{11C355CA-3481-4F74-B358-D4BF6DACDA0A}"/>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l="7917" t="1" r="17073" b="62898"/>
          <a:stretch/>
        </p:blipFill>
        <p:spPr>
          <a:xfrm>
            <a:off x="5057774" y="1162049"/>
            <a:ext cx="4754880" cy="365760"/>
          </a:xfrm>
          <a:prstGeom prst="rect">
            <a:avLst/>
          </a:prstGeom>
          <a:effectLst>
            <a:outerShdw blurRad="50800" dist="38100" dir="2700000" algn="tl" rotWithShape="0">
              <a:prstClr val="black">
                <a:alpha val="40000"/>
              </a:prstClr>
            </a:outerShdw>
          </a:effectLst>
        </p:spPr>
      </p:pic>
      <p:sp>
        <p:nvSpPr>
          <p:cNvPr id="63" name="Rectangle 62">
            <a:extLst>
              <a:ext uri="{FF2B5EF4-FFF2-40B4-BE49-F238E27FC236}">
                <a16:creationId xmlns:a16="http://schemas.microsoft.com/office/drawing/2014/main" id="{63886B8E-671B-4302-9CCB-C5CFD2C7CE8C}"/>
              </a:ext>
            </a:extLst>
          </p:cNvPr>
          <p:cNvSpPr>
            <a:spLocks/>
          </p:cNvSpPr>
          <p:nvPr/>
        </p:nvSpPr>
        <p:spPr bwMode="auto">
          <a:xfrm>
            <a:off x="5058383" y="1162049"/>
            <a:ext cx="4756825"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Business Strategy</a:t>
            </a:r>
          </a:p>
        </p:txBody>
      </p:sp>
      <p:sp>
        <p:nvSpPr>
          <p:cNvPr id="34" name="Rectangle 33">
            <a:extLst>
              <a:ext uri="{FF2B5EF4-FFF2-40B4-BE49-F238E27FC236}">
                <a16:creationId xmlns:a16="http://schemas.microsoft.com/office/drawing/2014/main" id="{E3152D12-BB16-4F81-9CB6-CD8EAFA2EB5E}"/>
              </a:ext>
            </a:extLst>
          </p:cNvPr>
          <p:cNvSpPr/>
          <p:nvPr/>
        </p:nvSpPr>
        <p:spPr>
          <a:xfrm>
            <a:off x="5055829" y="1636477"/>
            <a:ext cx="4756825" cy="5498416"/>
          </a:xfrm>
          <a:prstGeom prst="rect">
            <a:avLst/>
          </a:prstGeom>
          <a:noFill/>
          <a:ln w="9525">
            <a:noFill/>
            <a:prstDash val="dash"/>
            <a:miter lim="800000"/>
            <a:headEnd/>
            <a:tailEnd/>
          </a:ln>
        </p:spPr>
        <p:txBody>
          <a:bodyPr vert="horz" wrap="square" lIns="101882" tIns="50941" rIns="101882" bIns="50941" numCol="1" anchor="t" anchorCtr="0" compatLnSpc="1">
            <a:prstTxWarp prst="textNoShape">
              <a:avLst/>
            </a:prstTxWarp>
          </a:bodyPr>
          <a:lstStyle/>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Maintain a </a:t>
            </a:r>
            <a:r>
              <a:rPr lang="en-US" sz="1600" dirty="0">
                <a:solidFill>
                  <a:schemeClr val="tx1"/>
                </a:solidFill>
                <a:latin typeface="Calibri" panose="020F0502020204030204" pitchFamily="34" charset="0"/>
                <a:cs typeface="Calibri" panose="020F0502020204030204" pitchFamily="34" charset="0"/>
              </a:rPr>
              <a:t>diversified portfolio </a:t>
            </a:r>
            <a:r>
              <a:rPr lang="en-US" sz="1600" b="0" dirty="0">
                <a:solidFill>
                  <a:schemeClr val="tx1"/>
                </a:solidFill>
                <a:latin typeface="Calibri" panose="020F0502020204030204" pitchFamily="34" charset="0"/>
                <a:cs typeface="Calibri" panose="020F0502020204030204" pitchFamily="34" charset="0"/>
              </a:rPr>
              <a:t>of products to reduce risk to severity in any one line of business, better weather market cycles, and be flexible and able to adjust capacity to positive rate environments</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Invest in </a:t>
            </a:r>
            <a:r>
              <a:rPr lang="en-US" sz="1600" dirty="0">
                <a:solidFill>
                  <a:schemeClr val="tx1"/>
                </a:solidFill>
                <a:latin typeface="Calibri" panose="020F0502020204030204" pitchFamily="34" charset="0"/>
                <a:cs typeface="Calibri" panose="020F0502020204030204" pitchFamily="34" charset="0"/>
              </a:rPr>
              <a:t>talent and expertise </a:t>
            </a:r>
            <a:r>
              <a:rPr lang="en-US" sz="1600" b="0" dirty="0">
                <a:solidFill>
                  <a:schemeClr val="tx1"/>
                </a:solidFill>
                <a:latin typeface="Calibri" panose="020F0502020204030204" pitchFamily="34" charset="0"/>
                <a:cs typeface="Calibri" panose="020F0502020204030204" pitchFamily="34" charset="0"/>
              </a:rPr>
              <a:t>with proven track records to drive market access and bring industry experience to bear on risk selection and pricing </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dirty="0">
                <a:solidFill>
                  <a:schemeClr val="tx1"/>
                </a:solidFill>
                <a:latin typeface="Calibri" panose="020F0502020204030204" pitchFamily="34" charset="0"/>
                <a:cs typeface="Calibri" panose="020F0502020204030204" pitchFamily="34" charset="0"/>
              </a:rPr>
              <a:t>Utilize technology </a:t>
            </a:r>
            <a:r>
              <a:rPr lang="en-US" sz="1600" b="0" dirty="0">
                <a:solidFill>
                  <a:schemeClr val="tx1"/>
                </a:solidFill>
                <a:latin typeface="Calibri" panose="020F0502020204030204" pitchFamily="34" charset="0"/>
                <a:cs typeface="Calibri" panose="020F0502020204030204" pitchFamily="34" charset="0"/>
              </a:rPr>
              <a:t>to enhance knowledge of insureds (our customers) to better price risks, and to provide better service to agents and brokers (our clients)</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Deploy a </a:t>
            </a:r>
            <a:r>
              <a:rPr lang="en-US" sz="1600" dirty="0">
                <a:solidFill>
                  <a:schemeClr val="tx1"/>
                </a:solidFill>
                <a:latin typeface="Calibri" panose="020F0502020204030204" pitchFamily="34" charset="0"/>
                <a:cs typeface="Calibri" panose="020F0502020204030204" pitchFamily="34" charset="0"/>
              </a:rPr>
              <a:t>disciplined investment approach </a:t>
            </a:r>
            <a:r>
              <a:rPr lang="en-US" sz="1600" b="0" dirty="0">
                <a:solidFill>
                  <a:schemeClr val="tx1"/>
                </a:solidFill>
                <a:latin typeface="Calibri" panose="020F0502020204030204" pitchFamily="34" charset="0"/>
                <a:cs typeface="Calibri" panose="020F0502020204030204" pitchFamily="34" charset="0"/>
              </a:rPr>
              <a:t>to maintain a conservative investment risk profile while maximizing long-term after-tax total returns</a:t>
            </a:r>
          </a:p>
          <a:p>
            <a:pPr eaLnBrk="0" hangingPunct="0">
              <a:spcBef>
                <a:spcPts val="0"/>
              </a:spcBef>
              <a:spcAft>
                <a:spcPts val="1200"/>
              </a:spcAft>
              <a:buClr>
                <a:srgbClr val="005581"/>
              </a:buClr>
              <a:buSzPct val="100000"/>
            </a:pPr>
            <a:endParaRPr lang="en-US" sz="16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975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A2E9F9-D7B5-4700-B6B2-47424B95E132}"/>
              </a:ext>
            </a:extLst>
          </p:cNvPr>
          <p:cNvSpPr>
            <a:spLocks noGrp="1"/>
          </p:cNvSpPr>
          <p:nvPr>
            <p:ph type="sldNum" sz="quarter" idx="4"/>
          </p:nvPr>
        </p:nvSpPr>
        <p:spPr/>
        <p:txBody>
          <a:bodyPr/>
          <a:lstStyle/>
          <a:p>
            <a:fld id="{A847F583-9E29-4D20-84BB-32ED900C84E7}" type="slidenum">
              <a:rPr lang="en-US" smtClean="0"/>
              <a:pPr/>
              <a:t>5</a:t>
            </a:fld>
            <a:endParaRPr lang="en-US" dirty="0"/>
          </a:p>
        </p:txBody>
      </p:sp>
      <p:pic>
        <p:nvPicPr>
          <p:cNvPr id="5" name="Picture 4">
            <a:extLst>
              <a:ext uri="{FF2B5EF4-FFF2-40B4-BE49-F238E27FC236}">
                <a16:creationId xmlns:a16="http://schemas.microsoft.com/office/drawing/2014/main" id="{97D538DD-57A6-4D7D-A0DF-0CDE43327C48}"/>
              </a:ext>
            </a:extLst>
          </p:cNvPr>
          <p:cNvPicPr>
            <a:picLocks/>
          </p:cNvPicPr>
          <p:nvPr/>
        </p:nvPicPr>
        <p:blipFill rotWithShape="1">
          <a:blip r:embed="rId2">
            <a:extLst>
              <a:ext uri="{28A0092B-C50C-407E-A947-70E740481C1C}">
                <a14:useLocalDpi xmlns:a14="http://schemas.microsoft.com/office/drawing/2010/main" val="0"/>
              </a:ext>
            </a:extLst>
          </a:blip>
          <a:srcRect l="31206" t="1911" r="20162" b="78039"/>
          <a:stretch/>
        </p:blipFill>
        <p:spPr>
          <a:xfrm>
            <a:off x="5280176" y="2011680"/>
            <a:ext cx="4343400" cy="36576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77E361D-27F4-4D3F-9078-A288D4241AD7}"/>
              </a:ext>
            </a:extLst>
          </p:cNvPr>
          <p:cNvSpPr txBox="1"/>
          <p:nvPr/>
        </p:nvSpPr>
        <p:spPr>
          <a:xfrm>
            <a:off x="2290749" y="7192089"/>
            <a:ext cx="6081726" cy="400110"/>
          </a:xfrm>
          <a:prstGeom prst="rect">
            <a:avLst/>
          </a:prstGeom>
          <a:noFill/>
        </p:spPr>
        <p:txBody>
          <a:bodyPr wrap="square" rtlCol="0">
            <a:spAutoFit/>
          </a:bodyPr>
          <a:lstStyle/>
          <a:p>
            <a:r>
              <a:rPr lang="en-US" sz="1000" b="0" i="1" dirty="0">
                <a:solidFill>
                  <a:schemeClr val="tx1"/>
                </a:solidFill>
                <a:latin typeface="Calibri" panose="020F0502020204030204" pitchFamily="34" charset="0"/>
                <a:cs typeface="Calibri" panose="020F0502020204030204" pitchFamily="34" charset="0"/>
              </a:rPr>
              <a:t>*Charts based on Gross Premiums Written for FY 2022 and presents the lines of business the Company</a:t>
            </a:r>
          </a:p>
          <a:p>
            <a:r>
              <a:rPr lang="en-US" sz="1000" b="0" i="1" dirty="0">
                <a:solidFill>
                  <a:schemeClr val="tx1"/>
                </a:solidFill>
                <a:latin typeface="Calibri" panose="020F0502020204030204" pitchFamily="34" charset="0"/>
                <a:cs typeface="Calibri" panose="020F0502020204030204" pitchFamily="34" charset="0"/>
              </a:rPr>
              <a:t>     will move forward with after the sale of substantially all of the E&amp;S operations effective 9/30/22</a:t>
            </a:r>
          </a:p>
        </p:txBody>
      </p:sp>
      <p:sp>
        <p:nvSpPr>
          <p:cNvPr id="8" name="Content Placeholder 1">
            <a:extLst>
              <a:ext uri="{FF2B5EF4-FFF2-40B4-BE49-F238E27FC236}">
                <a16:creationId xmlns:a16="http://schemas.microsoft.com/office/drawing/2014/main" id="{8D5FBDA9-A992-47FF-9203-83AB2BCC9F04}"/>
              </a:ext>
            </a:extLst>
          </p:cNvPr>
          <p:cNvSpPr txBox="1">
            <a:spLocks/>
          </p:cNvSpPr>
          <p:nvPr/>
        </p:nvSpPr>
        <p:spPr bwMode="auto">
          <a:xfrm>
            <a:off x="5339383" y="6396318"/>
            <a:ext cx="4343401" cy="67315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defPPr>
              <a:defRPr lang="en-US"/>
            </a:defPPr>
            <a:lvl1pPr marL="285750" indent="-285750" eaLnBrk="0" hangingPunct="0">
              <a:spcBef>
                <a:spcPts val="600"/>
              </a:spcBef>
              <a:buClr>
                <a:srgbClr val="005581"/>
              </a:buClr>
              <a:buSzPct val="150000"/>
              <a:buFont typeface="Arial" panose="020B0604020202020204" pitchFamily="34" charset="0"/>
              <a:buChar char="•"/>
              <a:defRPr sz="1600" b="0" kern="0" baseline="0">
                <a:solidFill>
                  <a:schemeClr val="tx1"/>
                </a:solidFill>
                <a:latin typeface="Calibri" panose="020F0502020204030204" pitchFamily="34" charset="0"/>
                <a:cs typeface="Calibri" panose="020F0502020204030204" pitchFamily="34" charset="0"/>
              </a:defRPr>
            </a:lvl1pPr>
            <a:lvl2pPr marL="1018824" indent="-443967" eaLnBrk="0" hangingPunct="0">
              <a:spcBef>
                <a:spcPts val="520"/>
              </a:spcBef>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eaLnBrk="0" hangingPunct="0">
              <a:spcBef>
                <a:spcPct val="20000"/>
              </a:spcBef>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eaLnBrk="0" hangingPunct="0">
              <a:spcBef>
                <a:spcPct val="20000"/>
              </a:spcBef>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eaLnBrk="0" hangingPunct="0">
              <a:spcBef>
                <a:spcPct val="20000"/>
              </a:spcBef>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ts val="0"/>
              </a:spcBef>
              <a:buSzPct val="100000"/>
              <a:buNone/>
            </a:pPr>
            <a:r>
              <a:rPr lang="en-US" sz="1400" dirty="0"/>
              <a:t>We write business in 48 states, and will seek to capitalize on new opportunities and improve our geographic spread of risk</a:t>
            </a:r>
          </a:p>
        </p:txBody>
      </p:sp>
      <p:pic>
        <p:nvPicPr>
          <p:cNvPr id="9" name="Picture 8">
            <a:extLst>
              <a:ext uri="{FF2B5EF4-FFF2-40B4-BE49-F238E27FC236}">
                <a16:creationId xmlns:a16="http://schemas.microsoft.com/office/drawing/2014/main" id="{5944FFA0-48B2-462D-96CE-B2A048F5FA90}"/>
              </a:ext>
            </a:extLst>
          </p:cNvPr>
          <p:cNvPicPr>
            <a:picLocks/>
          </p:cNvPicPr>
          <p:nvPr/>
        </p:nvPicPr>
        <p:blipFill rotWithShape="1">
          <a:blip r:embed="rId3" cstate="print">
            <a:extLst>
              <a:ext uri="{28A0092B-C50C-407E-A947-70E740481C1C}">
                <a14:useLocalDpi xmlns:a14="http://schemas.microsoft.com/office/drawing/2010/main" val="0"/>
              </a:ext>
            </a:extLst>
          </a:blip>
          <a:srcRect l="-726" t="742" r="-433" b="66581"/>
          <a:stretch/>
        </p:blipFill>
        <p:spPr>
          <a:xfrm>
            <a:off x="457200" y="2011680"/>
            <a:ext cx="4343400" cy="365760"/>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9F03C020-192A-4D78-9AF2-E7791DF76733}"/>
              </a:ext>
            </a:extLst>
          </p:cNvPr>
          <p:cNvSpPr>
            <a:spLocks/>
          </p:cNvSpPr>
          <p:nvPr/>
        </p:nvSpPr>
        <p:spPr bwMode="auto">
          <a:xfrm>
            <a:off x="5280175" y="2011680"/>
            <a:ext cx="4343400"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Geography</a:t>
            </a:r>
          </a:p>
        </p:txBody>
      </p:sp>
      <p:sp>
        <p:nvSpPr>
          <p:cNvPr id="11" name="Rectangle 10">
            <a:extLst>
              <a:ext uri="{FF2B5EF4-FFF2-40B4-BE49-F238E27FC236}">
                <a16:creationId xmlns:a16="http://schemas.microsoft.com/office/drawing/2014/main" id="{981E0D63-A059-4D69-9EE2-FDA65BF594B0}"/>
              </a:ext>
            </a:extLst>
          </p:cNvPr>
          <p:cNvSpPr>
            <a:spLocks/>
          </p:cNvSpPr>
          <p:nvPr/>
        </p:nvSpPr>
        <p:spPr bwMode="auto">
          <a:xfrm>
            <a:off x="457201" y="2013880"/>
            <a:ext cx="4343400"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Lines of Business</a:t>
            </a:r>
          </a:p>
        </p:txBody>
      </p:sp>
      <p:sp>
        <p:nvSpPr>
          <p:cNvPr id="43" name="Title 3">
            <a:extLst>
              <a:ext uri="{FF2B5EF4-FFF2-40B4-BE49-F238E27FC236}">
                <a16:creationId xmlns:a16="http://schemas.microsoft.com/office/drawing/2014/main" id="{EED6BDBA-1184-4E3C-A859-57D3A416A8AB}"/>
              </a:ext>
            </a:extLst>
          </p:cNvPr>
          <p:cNvSpPr txBox="1">
            <a:spLocks/>
          </p:cNvSpPr>
          <p:nvPr/>
        </p:nvSpPr>
        <p:spPr bwMode="auto">
          <a:xfrm>
            <a:off x="369570" y="403860"/>
            <a:ext cx="9326880" cy="64008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r>
              <a:rPr lang="en-US" kern="0" dirty="0"/>
              <a:t>Business Profile</a:t>
            </a:r>
            <a:endParaRPr lang="en-US" kern="0" dirty="0">
              <a:solidFill>
                <a:srgbClr val="FF0000"/>
              </a:solidFill>
            </a:endParaRPr>
          </a:p>
        </p:txBody>
      </p:sp>
      <p:sp>
        <p:nvSpPr>
          <p:cNvPr id="44" name="Content Placeholder 1">
            <a:extLst>
              <a:ext uri="{FF2B5EF4-FFF2-40B4-BE49-F238E27FC236}">
                <a16:creationId xmlns:a16="http://schemas.microsoft.com/office/drawing/2014/main" id="{50047F4C-86CD-4D68-AA4A-B9044D9563E8}"/>
              </a:ext>
            </a:extLst>
          </p:cNvPr>
          <p:cNvSpPr txBox="1">
            <a:spLocks/>
          </p:cNvSpPr>
          <p:nvPr/>
        </p:nvSpPr>
        <p:spPr bwMode="auto">
          <a:xfrm>
            <a:off x="266700" y="1118093"/>
            <a:ext cx="9235440" cy="81723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None/>
            </a:pPr>
            <a:r>
              <a:rPr lang="en-US" kern="0" dirty="0"/>
              <a:t>Hallmark Financial seeks to diversify its portfolio in a manner that achieves a balanced risk profile</a:t>
            </a:r>
          </a:p>
        </p:txBody>
      </p:sp>
      <p:graphicFrame>
        <p:nvGraphicFramePr>
          <p:cNvPr id="37" name="Content Placeholder 7">
            <a:extLst>
              <a:ext uri="{FF2B5EF4-FFF2-40B4-BE49-F238E27FC236}">
                <a16:creationId xmlns:a16="http://schemas.microsoft.com/office/drawing/2014/main" id="{DBADDC7D-271E-4C1F-9F48-5A83E2EE9CAC}"/>
              </a:ext>
            </a:extLst>
          </p:cNvPr>
          <p:cNvGraphicFramePr>
            <a:graphicFrameLocks noGrp="1"/>
          </p:cNvGraphicFramePr>
          <p:nvPr>
            <p:ph idx="1"/>
            <p:extLst>
              <p:ext uri="{D42A27DB-BD31-4B8C-83A1-F6EECF244321}">
                <p14:modId xmlns:p14="http://schemas.microsoft.com/office/powerpoint/2010/main" val="939924305"/>
              </p:ext>
            </p:extLst>
          </p:nvPr>
        </p:nvGraphicFramePr>
        <p:xfrm>
          <a:off x="5280174" y="2350462"/>
          <a:ext cx="4635061" cy="41625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ontent Placeholder 7">
            <a:extLst>
              <a:ext uri="{FF2B5EF4-FFF2-40B4-BE49-F238E27FC236}">
                <a16:creationId xmlns:a16="http://schemas.microsoft.com/office/drawing/2014/main" id="{7983CCE2-E9A0-4A09-97C8-BB101C4781DC}"/>
              </a:ext>
            </a:extLst>
          </p:cNvPr>
          <p:cNvGraphicFramePr>
            <a:graphicFrameLocks/>
          </p:cNvGraphicFramePr>
          <p:nvPr>
            <p:extLst>
              <p:ext uri="{D42A27DB-BD31-4B8C-83A1-F6EECF244321}">
                <p14:modId xmlns:p14="http://schemas.microsoft.com/office/powerpoint/2010/main" val="1435231604"/>
              </p:ext>
            </p:extLst>
          </p:nvPr>
        </p:nvGraphicFramePr>
        <p:xfrm>
          <a:off x="425669" y="2404309"/>
          <a:ext cx="4458751" cy="40548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765156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1136A6-9FF1-476B-84FD-F6775FB091C3}"/>
              </a:ext>
            </a:extLst>
          </p:cNvPr>
          <p:cNvSpPr>
            <a:spLocks noGrp="1"/>
          </p:cNvSpPr>
          <p:nvPr>
            <p:ph type="sldNum" sz="quarter" idx="4"/>
          </p:nvPr>
        </p:nvSpPr>
        <p:spPr/>
        <p:txBody>
          <a:bodyPr/>
          <a:lstStyle/>
          <a:p>
            <a:fld id="{A847F583-9E29-4D20-84BB-32ED900C84E7}" type="slidenum">
              <a:rPr lang="en-US" smtClean="0"/>
              <a:pPr/>
              <a:t>6</a:t>
            </a:fld>
            <a:endParaRPr lang="en-US" dirty="0"/>
          </a:p>
        </p:txBody>
      </p:sp>
      <p:sp>
        <p:nvSpPr>
          <p:cNvPr id="4" name="Title 3">
            <a:extLst>
              <a:ext uri="{FF2B5EF4-FFF2-40B4-BE49-F238E27FC236}">
                <a16:creationId xmlns:a16="http://schemas.microsoft.com/office/drawing/2014/main" id="{285C9DEB-79A7-49BB-9B7A-456E1AED6A8A}"/>
              </a:ext>
            </a:extLst>
          </p:cNvPr>
          <p:cNvSpPr>
            <a:spLocks noGrp="1"/>
          </p:cNvSpPr>
          <p:nvPr>
            <p:ph type="title"/>
          </p:nvPr>
        </p:nvSpPr>
        <p:spPr/>
        <p:txBody>
          <a:bodyPr/>
          <a:lstStyle/>
          <a:p>
            <a:r>
              <a:rPr lang="en-US" dirty="0"/>
              <a:t>Product Groups</a:t>
            </a:r>
          </a:p>
        </p:txBody>
      </p:sp>
      <p:sp>
        <p:nvSpPr>
          <p:cNvPr id="24" name="Content Placeholder 1">
            <a:extLst>
              <a:ext uri="{FF2B5EF4-FFF2-40B4-BE49-F238E27FC236}">
                <a16:creationId xmlns:a16="http://schemas.microsoft.com/office/drawing/2014/main" id="{18D4ABB5-B5B0-4384-96B1-F192CAC4F8A5}"/>
              </a:ext>
            </a:extLst>
          </p:cNvPr>
          <p:cNvSpPr txBox="1">
            <a:spLocks/>
          </p:cNvSpPr>
          <p:nvPr/>
        </p:nvSpPr>
        <p:spPr bwMode="auto">
          <a:xfrm>
            <a:off x="330190" y="1135076"/>
            <a:ext cx="9231286" cy="966099"/>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Aft>
                <a:spcPts val="600"/>
              </a:spcAft>
              <a:buNone/>
            </a:pPr>
            <a:r>
              <a:rPr lang="en-US" sz="1600" kern="0" dirty="0"/>
              <a:t>Our </a:t>
            </a:r>
            <a:r>
              <a:rPr lang="en-US" sz="1600" b="1" kern="0" dirty="0"/>
              <a:t>Product Groups </a:t>
            </a:r>
            <a:r>
              <a:rPr lang="en-US" sz="1600" kern="0" dirty="0"/>
              <a:t>are organized by products and distribution channel, led by experienced underwriting teams and supported by actuaries and data scientists</a:t>
            </a:r>
          </a:p>
          <a:p>
            <a:pPr marL="233363" lvl="0" indent="-233363" algn="just">
              <a:spcAft>
                <a:spcPts val="600"/>
              </a:spcAft>
              <a:defRPr/>
            </a:pPr>
            <a:r>
              <a:rPr lang="en-US" sz="1400" dirty="0">
                <a:solidFill>
                  <a:prstClr val="black"/>
                </a:solidFill>
              </a:rPr>
              <a:t>The Company </a:t>
            </a:r>
            <a:r>
              <a:rPr lang="en-US" sz="1400" b="1" dirty="0">
                <a:solidFill>
                  <a:srgbClr val="005581"/>
                </a:solidFill>
                <a:latin typeface="Calibri"/>
                <a:cs typeface="Calibri"/>
              </a:rPr>
              <a:t>targets small to mid-sized enterprise (“SME”) risks</a:t>
            </a:r>
            <a:r>
              <a:rPr lang="en-US" sz="1400" dirty="0">
                <a:solidFill>
                  <a:prstClr val="black"/>
                </a:solidFill>
              </a:rPr>
              <a:t> in niche markets where there is an opportunity for </a:t>
            </a:r>
            <a:r>
              <a:rPr lang="en-US" sz="1400" b="1" dirty="0">
                <a:solidFill>
                  <a:srgbClr val="005581"/>
                </a:solidFill>
                <a:latin typeface="Calibri"/>
                <a:cs typeface="Calibri"/>
              </a:rPr>
              <a:t>attractive returns on capital</a:t>
            </a:r>
          </a:p>
          <a:p>
            <a:pPr marL="233363" lvl="0" indent="-233363" algn="just">
              <a:spcAft>
                <a:spcPts val="600"/>
              </a:spcAft>
              <a:defRPr/>
            </a:pPr>
            <a:r>
              <a:rPr lang="en-US" sz="1400" dirty="0">
                <a:solidFill>
                  <a:prstClr val="black"/>
                </a:solidFill>
              </a:rPr>
              <a:t>The Company’s operations are </a:t>
            </a:r>
            <a:r>
              <a:rPr lang="en-US" sz="1400" b="1" dirty="0">
                <a:solidFill>
                  <a:srgbClr val="005581"/>
                </a:solidFill>
                <a:latin typeface="Calibri"/>
                <a:cs typeface="Calibri"/>
              </a:rPr>
              <a:t>grouped into product-specific business units</a:t>
            </a:r>
            <a:r>
              <a:rPr lang="en-US" sz="1400" dirty="0">
                <a:solidFill>
                  <a:prstClr val="black"/>
                </a:solidFill>
              </a:rPr>
              <a:t> that are </a:t>
            </a:r>
            <a:r>
              <a:rPr lang="en-US" sz="1400" b="1" dirty="0">
                <a:solidFill>
                  <a:srgbClr val="005581"/>
                </a:solidFill>
                <a:latin typeface="Calibri"/>
                <a:cs typeface="Calibri"/>
              </a:rPr>
              <a:t>organized by product lines and distribution channels</a:t>
            </a:r>
            <a:r>
              <a:rPr lang="en-US" sz="1400" dirty="0">
                <a:solidFill>
                  <a:prstClr val="black"/>
                </a:solidFill>
              </a:rPr>
              <a:t>. These business units are segregated into two industry segments</a:t>
            </a:r>
          </a:p>
          <a:p>
            <a:pPr marL="233363" lvl="0" indent="-233363" algn="just">
              <a:spcAft>
                <a:spcPts val="600"/>
              </a:spcAft>
              <a:defRPr/>
            </a:pPr>
            <a:r>
              <a:rPr lang="en-US" sz="1400" dirty="0">
                <a:solidFill>
                  <a:prstClr val="black"/>
                </a:solidFill>
              </a:rPr>
              <a:t>Each product line is targeted based on profitability and market opportunity with a focus on underserved markets that require specialized underwriting skills</a:t>
            </a:r>
          </a:p>
          <a:p>
            <a:pPr marL="0" lvl="0" indent="0" algn="just">
              <a:spcAft>
                <a:spcPts val="600"/>
              </a:spcAft>
              <a:buNone/>
              <a:defRPr/>
            </a:pPr>
            <a:r>
              <a:rPr lang="en-US" sz="1400" dirty="0">
                <a:solidFill>
                  <a:prstClr val="black"/>
                </a:solidFill>
              </a:rPr>
              <a:t>Note: The Company agreed to sell effective September 30, 2022 substantially all of its excess and surplus lines operations to a nonaffiliated entity.</a:t>
            </a:r>
          </a:p>
        </p:txBody>
      </p:sp>
      <p:graphicFrame>
        <p:nvGraphicFramePr>
          <p:cNvPr id="12" name="Table 11">
            <a:extLst>
              <a:ext uri="{FF2B5EF4-FFF2-40B4-BE49-F238E27FC236}">
                <a16:creationId xmlns:a16="http://schemas.microsoft.com/office/drawing/2014/main" id="{BD94CC56-3990-A1B1-B409-79267A102D56}"/>
              </a:ext>
            </a:extLst>
          </p:cNvPr>
          <p:cNvGraphicFramePr>
            <a:graphicFrameLocks noGrp="1"/>
          </p:cNvGraphicFramePr>
          <p:nvPr>
            <p:extLst>
              <p:ext uri="{D42A27DB-BD31-4B8C-83A1-F6EECF244321}">
                <p14:modId xmlns:p14="http://schemas.microsoft.com/office/powerpoint/2010/main" val="2109533079"/>
              </p:ext>
            </p:extLst>
          </p:nvPr>
        </p:nvGraphicFramePr>
        <p:xfrm>
          <a:off x="2486248" y="3801092"/>
          <a:ext cx="4025900" cy="3055713"/>
        </p:xfrm>
        <a:graphic>
          <a:graphicData uri="http://schemas.openxmlformats.org/drawingml/2006/table">
            <a:tbl>
              <a:tblPr firstRow="1" bandRow="1"/>
              <a:tblGrid>
                <a:gridCol w="800100">
                  <a:extLst>
                    <a:ext uri="{9D8B030D-6E8A-4147-A177-3AD203B41FA5}">
                      <a16:colId xmlns:a16="http://schemas.microsoft.com/office/drawing/2014/main" val="22515720"/>
                    </a:ext>
                  </a:extLst>
                </a:gridCol>
                <a:gridCol w="800100">
                  <a:extLst>
                    <a:ext uri="{9D8B030D-6E8A-4147-A177-3AD203B41FA5}">
                      <a16:colId xmlns:a16="http://schemas.microsoft.com/office/drawing/2014/main" val="4111500390"/>
                    </a:ext>
                  </a:extLst>
                </a:gridCol>
                <a:gridCol w="825500">
                  <a:extLst>
                    <a:ext uri="{9D8B030D-6E8A-4147-A177-3AD203B41FA5}">
                      <a16:colId xmlns:a16="http://schemas.microsoft.com/office/drawing/2014/main" val="2465343803"/>
                    </a:ext>
                  </a:extLst>
                </a:gridCol>
                <a:gridCol w="800100">
                  <a:extLst>
                    <a:ext uri="{9D8B030D-6E8A-4147-A177-3AD203B41FA5}">
                      <a16:colId xmlns:a16="http://schemas.microsoft.com/office/drawing/2014/main" val="179336746"/>
                    </a:ext>
                  </a:extLst>
                </a:gridCol>
                <a:gridCol w="800100">
                  <a:extLst>
                    <a:ext uri="{9D8B030D-6E8A-4147-A177-3AD203B41FA5}">
                      <a16:colId xmlns:a16="http://schemas.microsoft.com/office/drawing/2014/main" val="951347208"/>
                    </a:ext>
                  </a:extLst>
                </a:gridCol>
              </a:tblGrid>
              <a:tr h="520700">
                <a:tc gridSpan="3">
                  <a:txBody>
                    <a:bodyPr/>
                    <a:lstStyle/>
                    <a:p>
                      <a:pPr algn="ctr" fontAlgn="ctr"/>
                      <a:r>
                        <a:rPr lang="en-US" sz="1400" b="0" i="0" u="none" strike="noStrike" dirty="0">
                          <a:solidFill>
                            <a:srgbClr val="FFFFFF"/>
                          </a:solidFill>
                          <a:effectLst/>
                          <a:latin typeface="Calibri" panose="020F0502020204030204" pitchFamily="34" charset="0"/>
                        </a:rPr>
                        <a:t>Standard Commercial</a:t>
                      </a:r>
                    </a:p>
                  </a:txBody>
                  <a:tcPr marL="4763" marR="4763" marT="4763" marB="0" anchor="ctr">
                    <a:lnL>
                      <a:noFill/>
                    </a:lnL>
                    <a:lnR>
                      <a:noFill/>
                    </a:lnR>
                    <a:lnT>
                      <a:noFill/>
                    </a:lnT>
                    <a:lnB w="6350" cap="flat" cmpd="sng" algn="ctr">
                      <a:solidFill>
                        <a:srgbClr val="000000"/>
                      </a:solidFill>
                      <a:prstDash val="solid"/>
                      <a:round/>
                      <a:headEnd type="none" w="med" len="med"/>
                      <a:tailEnd type="none" w="med" len="med"/>
                    </a:lnB>
                    <a:solidFill>
                      <a:srgbClr val="005482"/>
                    </a:solidFill>
                  </a:tcPr>
                </a:tc>
                <a:tc hMerge="1">
                  <a:txBody>
                    <a:bodyPr/>
                    <a:lstStyle/>
                    <a:p>
                      <a:endParaRPr lang="en-US"/>
                    </a:p>
                  </a:txBody>
                  <a:tcPr/>
                </a:tc>
                <a:tc hMerge="1">
                  <a:txBody>
                    <a:bodyPr/>
                    <a:lstStyle/>
                    <a:p>
                      <a:endParaRPr lang="en-US"/>
                    </a:p>
                  </a:txBody>
                  <a:tcPr/>
                </a:tc>
                <a:tc>
                  <a:txBody>
                    <a:bodyPr/>
                    <a:lstStyle/>
                    <a:p>
                      <a:pPr algn="ctr" fontAlgn="ctr"/>
                      <a:r>
                        <a:rPr lang="en-US" sz="1400" b="0" i="0" u="none" strike="noStrike">
                          <a:solidFill>
                            <a:srgbClr val="FFFFFF"/>
                          </a:solidFill>
                          <a:effectLst/>
                          <a:latin typeface="Calibri" panose="020F0502020204030204" pitchFamily="34" charset="0"/>
                        </a:rPr>
                        <a:t>Personal</a:t>
                      </a:r>
                    </a:p>
                  </a:txBody>
                  <a:tcPr marL="4763" marR="4763" marT="4763" marB="0" anchor="ctr">
                    <a:lnL>
                      <a:noFill/>
                    </a:lnL>
                    <a:lnR>
                      <a:noFill/>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601810"/>
                  </a:ext>
                </a:extLst>
              </a:tr>
              <a:tr h="745265">
                <a:tc>
                  <a:txBody>
                    <a:bodyPr/>
                    <a:lstStyle/>
                    <a:p>
                      <a:pPr algn="ctr" rtl="0" fontAlgn="ctr"/>
                      <a:r>
                        <a:rPr lang="en-US" sz="1050" b="1" i="0" u="none" strike="noStrike" dirty="0">
                          <a:solidFill>
                            <a:srgbClr val="FFFFFF"/>
                          </a:solidFill>
                          <a:effectLst/>
                          <a:latin typeface="Calibri" panose="020F0502020204030204" pitchFamily="34" charset="0"/>
                        </a:rPr>
                        <a:t>Commercial Accounts  (CIS)</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Aviation</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Workers Compensation</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Personal Lines</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Runoff</a:t>
                      </a:r>
                    </a:p>
                  </a:txBody>
                  <a:tcPr marL="4763" marR="4763" marT="4763"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57860056"/>
                  </a:ext>
                </a:extLst>
              </a:tr>
              <a:tr h="0">
                <a:tc>
                  <a:txBody>
                    <a:bodyPr/>
                    <a:lstStyle/>
                    <a:p>
                      <a:pPr algn="ctr" rtl="0" fontAlgn="ctr"/>
                      <a:r>
                        <a:rPr lang="en-US" sz="1000" b="0" i="0" u="none" strike="noStrike" dirty="0">
                          <a:solidFill>
                            <a:srgbClr val="000000"/>
                          </a:solidFill>
                          <a:effectLst/>
                          <a:latin typeface="Calibri" panose="020F0502020204030204" pitchFamily="34" charset="0"/>
                        </a:rPr>
                        <a:t>Commercial Package for SME risks within targeted specialties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Personal &amp; Small Aircraft; Airport Liability</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Employee Worker Compensation for SME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Non-standard Auto &amp; Renters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Binding Primary Auto; Hospitals; Business produced by MGAs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1311095"/>
                  </a:ext>
                </a:extLst>
              </a:tr>
              <a:tr h="180975">
                <a:tc rowSpan="2">
                  <a:txBody>
                    <a:bodyPr/>
                    <a:lstStyle/>
                    <a:p>
                      <a:pPr algn="ctr" rtl="0" fontAlgn="ctr"/>
                      <a:r>
                        <a:rPr lang="en-US" sz="1000" b="0" i="0" u="none" strike="noStrike">
                          <a:solidFill>
                            <a:srgbClr val="000000"/>
                          </a:solidFill>
                          <a:effectLst/>
                          <a:latin typeface="Calibri" panose="020F0502020204030204" pitchFamily="34" charset="0"/>
                        </a:rPr>
                        <a:t>Retail Agents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a:solidFill>
                            <a:srgbClr val="000000"/>
                          </a:solidFill>
                          <a:effectLst/>
                          <a:latin typeface="Calibri" panose="020F0502020204030204" pitchFamily="34" charset="0"/>
                        </a:rPr>
                        <a:t>Retail Agents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dirty="0">
                          <a:solidFill>
                            <a:srgbClr val="000000"/>
                          </a:solidFill>
                          <a:effectLst/>
                          <a:latin typeface="Calibri" panose="020F0502020204030204" pitchFamily="34" charset="0"/>
                        </a:rPr>
                        <a:t>inactive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a:txBody>
                    <a:bodyPr/>
                    <a:lstStyle/>
                    <a:p>
                      <a:pPr algn="ctr" rtl="0" fontAlgn="ctr"/>
                      <a:r>
                        <a:rPr lang="en-US" sz="1000" b="0" i="0" u="none" strike="noStrike">
                          <a:solidFill>
                            <a:srgbClr val="000000"/>
                          </a:solidFill>
                          <a:effectLst/>
                          <a:latin typeface="Calibri" panose="020F0502020204030204" pitchFamily="34" charset="0"/>
                        </a:rPr>
                        <a:t>Retail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dirty="0">
                          <a:solidFill>
                            <a:srgbClr val="000000"/>
                          </a:solidFill>
                          <a:effectLst/>
                          <a:latin typeface="Calibri" panose="020F0502020204030204" pitchFamily="34" charset="0"/>
                        </a:rPr>
                        <a:t>inactive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extLst>
                  <a:ext uri="{0D108BD9-81ED-4DB2-BD59-A6C34878D82A}">
                    <a16:rowId xmlns:a16="http://schemas.microsoft.com/office/drawing/2014/main" val="1953913247"/>
                  </a:ext>
                </a:extLst>
              </a:tr>
              <a:tr h="1809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Agents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9EAF1"/>
                    </a:solidFill>
                  </a:tcPr>
                </a:tc>
                <a:tc vMerge="1">
                  <a:txBody>
                    <a:bodyPr/>
                    <a:lstStyle/>
                    <a:p>
                      <a:endParaRPr lang="en-US"/>
                    </a:p>
                  </a:txBody>
                  <a:tcPr/>
                </a:tc>
                <a:extLst>
                  <a:ext uri="{0D108BD9-81ED-4DB2-BD59-A6C34878D82A}">
                    <a16:rowId xmlns:a16="http://schemas.microsoft.com/office/drawing/2014/main" val="4229559054"/>
                  </a:ext>
                </a:extLst>
              </a:tr>
              <a:tr h="508635">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anose="020F0502020204030204" pitchFamily="34" charset="0"/>
                        </a:rPr>
                        <a:t>Admitted &amp; E&amp;S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662419"/>
                  </a:ext>
                </a:extLst>
              </a:tr>
            </a:tbl>
          </a:graphicData>
        </a:graphic>
      </p:graphicFrame>
    </p:spTree>
    <p:extLst>
      <p:ext uri="{BB962C8B-B14F-4D97-AF65-F5344CB8AC3E}">
        <p14:creationId xmlns:p14="http://schemas.microsoft.com/office/powerpoint/2010/main" val="78746326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09391C-9575-4769-B70A-9CDB665E981C}"/>
              </a:ext>
            </a:extLst>
          </p:cNvPr>
          <p:cNvSpPr>
            <a:spLocks noGrp="1"/>
          </p:cNvSpPr>
          <p:nvPr>
            <p:ph type="sldNum" sz="quarter" idx="4"/>
          </p:nvPr>
        </p:nvSpPr>
        <p:spPr/>
        <p:txBody>
          <a:bodyPr/>
          <a:lstStyle/>
          <a:p>
            <a:fld id="{A847F583-9E29-4D20-84BB-32ED900C84E7}" type="slidenum">
              <a:rPr lang="en-US" smtClean="0"/>
              <a:pPr/>
              <a:t>7</a:t>
            </a:fld>
            <a:endParaRPr lang="en-US" dirty="0"/>
          </a:p>
        </p:txBody>
      </p:sp>
      <p:sp>
        <p:nvSpPr>
          <p:cNvPr id="3" name="Title 2">
            <a:extLst>
              <a:ext uri="{FF2B5EF4-FFF2-40B4-BE49-F238E27FC236}">
                <a16:creationId xmlns:a16="http://schemas.microsoft.com/office/drawing/2014/main" id="{00E6B517-056D-427B-A599-5EF2BBF193AD}"/>
              </a:ext>
            </a:extLst>
          </p:cNvPr>
          <p:cNvSpPr>
            <a:spLocks noGrp="1"/>
          </p:cNvSpPr>
          <p:nvPr>
            <p:ph type="title"/>
          </p:nvPr>
        </p:nvSpPr>
        <p:spPr/>
        <p:txBody>
          <a:bodyPr/>
          <a:lstStyle/>
          <a:p>
            <a:r>
              <a:rPr lang="en-US" dirty="0"/>
              <a:t>Q4 2022 Results</a:t>
            </a:r>
            <a:endParaRPr lang="en-US" dirty="0">
              <a:solidFill>
                <a:srgbClr val="FF0000"/>
              </a:solidFill>
            </a:endParaRPr>
          </a:p>
        </p:txBody>
      </p:sp>
      <p:pic>
        <p:nvPicPr>
          <p:cNvPr id="8" name="Picture 7">
            <a:extLst>
              <a:ext uri="{FF2B5EF4-FFF2-40B4-BE49-F238E27FC236}">
                <a16:creationId xmlns:a16="http://schemas.microsoft.com/office/drawing/2014/main" id="{34FB924B-C7D3-418B-946B-B561DC56F1FE}"/>
              </a:ext>
            </a:extLst>
          </p:cNvPr>
          <p:cNvPicPr>
            <a:picLocks/>
          </p:cNvPicPr>
          <p:nvPr/>
        </p:nvPicPr>
        <p:blipFill rotWithShape="1">
          <a:blip r:embed="rId2">
            <a:extLst>
              <a:ext uri="{28A0092B-C50C-407E-A947-70E740481C1C}">
                <a14:useLocalDpi xmlns:a14="http://schemas.microsoft.com/office/drawing/2010/main" val="0"/>
              </a:ext>
            </a:extLst>
          </a:blip>
          <a:srcRect l="31206" t="1911" r="20162" b="78039"/>
          <a:stretch/>
        </p:blipFill>
        <p:spPr>
          <a:xfrm>
            <a:off x="5250991" y="1194551"/>
            <a:ext cx="4572000" cy="36576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C4B8AAD-A03E-4081-ADB4-BA85334B4F0C}"/>
              </a:ext>
            </a:extLst>
          </p:cNvPr>
          <p:cNvPicPr>
            <a:picLocks/>
          </p:cNvPicPr>
          <p:nvPr/>
        </p:nvPicPr>
        <p:blipFill rotWithShape="1">
          <a:blip r:embed="rId3" cstate="print">
            <a:extLst>
              <a:ext uri="{28A0092B-C50C-407E-A947-70E740481C1C}">
                <a14:useLocalDpi xmlns:a14="http://schemas.microsoft.com/office/drawing/2010/main" val="0"/>
              </a:ext>
            </a:extLst>
          </a:blip>
          <a:srcRect l="-726" t="742" r="-433" b="66581"/>
          <a:stretch/>
        </p:blipFill>
        <p:spPr>
          <a:xfrm>
            <a:off x="243184" y="1194551"/>
            <a:ext cx="4572000" cy="365760"/>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5B95B54E-00BB-45E4-8217-8F9A60C78FB2}"/>
              </a:ext>
            </a:extLst>
          </p:cNvPr>
          <p:cNvSpPr>
            <a:spLocks/>
          </p:cNvSpPr>
          <p:nvPr/>
        </p:nvSpPr>
        <p:spPr bwMode="auto">
          <a:xfrm>
            <a:off x="5262660" y="1194551"/>
            <a:ext cx="4552546"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Year-to-Date</a:t>
            </a:r>
          </a:p>
        </p:txBody>
      </p:sp>
      <p:sp>
        <p:nvSpPr>
          <p:cNvPr id="11" name="Rectangle 10">
            <a:extLst>
              <a:ext uri="{FF2B5EF4-FFF2-40B4-BE49-F238E27FC236}">
                <a16:creationId xmlns:a16="http://schemas.microsoft.com/office/drawing/2014/main" id="{A21B6C28-A3D5-469E-B1E4-E81855B87F50}"/>
              </a:ext>
            </a:extLst>
          </p:cNvPr>
          <p:cNvSpPr>
            <a:spLocks/>
          </p:cNvSpPr>
          <p:nvPr/>
        </p:nvSpPr>
        <p:spPr bwMode="auto">
          <a:xfrm>
            <a:off x="266700" y="1196751"/>
            <a:ext cx="4499853"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Q4 2022</a:t>
            </a:r>
          </a:p>
        </p:txBody>
      </p:sp>
      <p:sp>
        <p:nvSpPr>
          <p:cNvPr id="12" name="Rectangle 11">
            <a:extLst>
              <a:ext uri="{FF2B5EF4-FFF2-40B4-BE49-F238E27FC236}">
                <a16:creationId xmlns:a16="http://schemas.microsoft.com/office/drawing/2014/main" id="{7E825825-79B5-4DC8-B22B-1A45DD2FBBC6}"/>
              </a:ext>
            </a:extLst>
          </p:cNvPr>
          <p:cNvSpPr/>
          <p:nvPr/>
        </p:nvSpPr>
        <p:spPr>
          <a:xfrm>
            <a:off x="2548646" y="7189940"/>
            <a:ext cx="6715933" cy="456366"/>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(1) Calculated based on Diluted Shares, includes the effect of the one-for-ten reverse stock split effective 1/1/2023</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(2) Non-GAAP reconciliation provided in the appendix</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(3) Includes the effect of the one-for-ten reverse stock split effective 1/1/2023 </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Note: all percentage changes on this page are in comparison to the same period the prior year</a:t>
            </a:r>
          </a:p>
        </p:txBody>
      </p:sp>
      <p:graphicFrame>
        <p:nvGraphicFramePr>
          <p:cNvPr id="13" name="Table 6">
            <a:extLst>
              <a:ext uri="{FF2B5EF4-FFF2-40B4-BE49-F238E27FC236}">
                <a16:creationId xmlns:a16="http://schemas.microsoft.com/office/drawing/2014/main" id="{703B651C-A7C3-4F96-8013-B747FE93BCFC}"/>
              </a:ext>
            </a:extLst>
          </p:cNvPr>
          <p:cNvGraphicFramePr>
            <a:graphicFrameLocks/>
          </p:cNvGraphicFramePr>
          <p:nvPr>
            <p:extLst>
              <p:ext uri="{D42A27DB-BD31-4B8C-83A1-F6EECF244321}">
                <p14:modId xmlns:p14="http://schemas.microsoft.com/office/powerpoint/2010/main" val="97823820"/>
              </p:ext>
            </p:extLst>
          </p:nvPr>
        </p:nvGraphicFramePr>
        <p:xfrm>
          <a:off x="238661" y="1685147"/>
          <a:ext cx="4615443" cy="3017916"/>
        </p:xfrm>
        <a:graphic>
          <a:graphicData uri="http://schemas.openxmlformats.org/drawingml/2006/table">
            <a:tbl>
              <a:tblPr firstRow="1" bandRow="1">
                <a:tableStyleId>{2D5ABB26-0587-4C30-8999-92F81FD0307C}</a:tableStyleId>
              </a:tblPr>
              <a:tblGrid>
                <a:gridCol w="2578182">
                  <a:extLst>
                    <a:ext uri="{9D8B030D-6E8A-4147-A177-3AD203B41FA5}">
                      <a16:colId xmlns:a16="http://schemas.microsoft.com/office/drawing/2014/main" val="868926955"/>
                    </a:ext>
                  </a:extLst>
                </a:gridCol>
                <a:gridCol w="2037261">
                  <a:extLst>
                    <a:ext uri="{9D8B030D-6E8A-4147-A177-3AD203B41FA5}">
                      <a16:colId xmlns:a16="http://schemas.microsoft.com/office/drawing/2014/main" val="1873724859"/>
                    </a:ext>
                  </a:extLst>
                </a:gridCol>
              </a:tblGrid>
              <a:tr h="731520">
                <a:tc>
                  <a:txBody>
                    <a:bodyPr/>
                    <a:lstStyle/>
                    <a:p>
                      <a:r>
                        <a:rPr lang="en-US" sz="1800" b="1" dirty="0">
                          <a:latin typeface="Calibri" panose="020F0502020204030204" pitchFamily="34" charset="0"/>
                          <a:cs typeface="Calibri" panose="020F0502020204030204" pitchFamily="34" charset="0"/>
                        </a:rPr>
                        <a:t>Net Loss: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$(7.3) million or</a:t>
                      </a:r>
                    </a:p>
                    <a:p>
                      <a:r>
                        <a:rPr lang="en-US" sz="1800" dirty="0">
                          <a:solidFill>
                            <a:schemeClr val="tx1"/>
                          </a:solidFill>
                          <a:latin typeface="Calibri" panose="020F0502020204030204" pitchFamily="34" charset="0"/>
                          <a:cs typeface="Calibri" panose="020F0502020204030204" pitchFamily="34" charset="0"/>
                        </a:rPr>
                        <a:t>$(4.02)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4212940045"/>
                  </a:ext>
                </a:extLst>
              </a:tr>
              <a:tr h="731520">
                <a:tc>
                  <a:txBody>
                    <a:bodyPr/>
                    <a:lstStyle/>
                    <a:p>
                      <a:r>
                        <a:rPr lang="en-US" sz="1800" b="1" dirty="0">
                          <a:latin typeface="Calibri" panose="020F0502020204030204" pitchFamily="34" charset="0"/>
                          <a:cs typeface="Calibri" panose="020F0502020204030204" pitchFamily="34" charset="0"/>
                        </a:rPr>
                        <a:t>Operating Loss</a:t>
                      </a:r>
                      <a:r>
                        <a:rPr lang="en-US" sz="1800" b="1" baseline="30000" dirty="0">
                          <a:latin typeface="Calibri" panose="020F0502020204030204" pitchFamily="34" charset="0"/>
                          <a:cs typeface="Calibri" panose="020F0502020204030204" pitchFamily="34" charset="0"/>
                        </a:rPr>
                        <a:t>2</a:t>
                      </a:r>
                      <a:r>
                        <a:rPr lang="en-US" sz="1800" b="1" dirty="0">
                          <a:latin typeface="Calibri" panose="020F0502020204030204" pitchFamily="34" charset="0"/>
                          <a:cs typeface="Calibri" panose="020F0502020204030204" pitchFamily="34" charset="0"/>
                        </a:rPr>
                        <a:t>:</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$(30.3) million or </a:t>
                      </a:r>
                    </a:p>
                    <a:p>
                      <a:r>
                        <a:rPr lang="en-US" sz="1800" dirty="0">
                          <a:solidFill>
                            <a:schemeClr val="tx1"/>
                          </a:solidFill>
                          <a:latin typeface="Calibri" panose="020F0502020204030204" pitchFamily="34" charset="0"/>
                          <a:cs typeface="Calibri" panose="020F0502020204030204" pitchFamily="34" charset="0"/>
                        </a:rPr>
                        <a:t>$(16.68)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773096704"/>
                  </a:ext>
                </a:extLst>
              </a:tr>
              <a:tr h="518292">
                <a:tc>
                  <a:txBody>
                    <a:bodyPr/>
                    <a:lstStyle/>
                    <a:p>
                      <a:r>
                        <a:rPr lang="en-US" sz="1800" b="1" dirty="0">
                          <a:latin typeface="Calibri" panose="020F0502020204030204" pitchFamily="34" charset="0"/>
                          <a:cs typeface="Calibri" panose="020F0502020204030204" pitchFamily="34" charset="0"/>
                        </a:rPr>
                        <a:t>Combined Ratio:</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183.9%</a:t>
                      </a:r>
                    </a:p>
                  </a:txBody>
                  <a:tcPr/>
                </a:tc>
                <a:extLst>
                  <a:ext uri="{0D108BD9-81ED-4DB2-BD59-A6C34878D82A}">
                    <a16:rowId xmlns:a16="http://schemas.microsoft.com/office/drawing/2014/main" val="4231997162"/>
                  </a:ext>
                </a:extLst>
              </a:tr>
              <a:tr h="518292">
                <a:tc>
                  <a:txBody>
                    <a:bodyPr/>
                    <a:lstStyle/>
                    <a:p>
                      <a:r>
                        <a:rPr lang="en-US" sz="1800" b="1" dirty="0">
                          <a:latin typeface="Calibri" panose="020F0502020204030204" pitchFamily="34" charset="0"/>
                          <a:cs typeface="Calibri" panose="020F0502020204030204" pitchFamily="34" charset="0"/>
                        </a:rPr>
                        <a:t>Gross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3.7%</a:t>
                      </a:r>
                    </a:p>
                  </a:txBody>
                  <a:tcPr/>
                </a:tc>
                <a:extLst>
                  <a:ext uri="{0D108BD9-81ED-4DB2-BD59-A6C34878D82A}">
                    <a16:rowId xmlns:a16="http://schemas.microsoft.com/office/drawing/2014/main" val="3260153753"/>
                  </a:ext>
                </a:extLst>
              </a:tr>
              <a:tr h="518292">
                <a:tc>
                  <a:txBody>
                    <a:bodyPr/>
                    <a:lstStyle/>
                    <a:p>
                      <a:r>
                        <a:rPr lang="en-US" sz="1800" b="1" dirty="0">
                          <a:latin typeface="Calibri" panose="020F0502020204030204" pitchFamily="34" charset="0"/>
                          <a:cs typeface="Calibri" panose="020F0502020204030204" pitchFamily="34" charset="0"/>
                        </a:rPr>
                        <a:t>Net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4059971778"/>
                  </a:ext>
                </a:extLst>
              </a:tr>
            </a:tbl>
          </a:graphicData>
        </a:graphic>
      </p:graphicFrame>
      <p:graphicFrame>
        <p:nvGraphicFramePr>
          <p:cNvPr id="14" name="Table 6">
            <a:extLst>
              <a:ext uri="{FF2B5EF4-FFF2-40B4-BE49-F238E27FC236}">
                <a16:creationId xmlns:a16="http://schemas.microsoft.com/office/drawing/2014/main" id="{AECE19EC-7045-446F-9FC0-5D027C3AD30B}"/>
              </a:ext>
            </a:extLst>
          </p:cNvPr>
          <p:cNvGraphicFramePr>
            <a:graphicFrameLocks/>
          </p:cNvGraphicFramePr>
          <p:nvPr>
            <p:extLst>
              <p:ext uri="{D42A27DB-BD31-4B8C-83A1-F6EECF244321}">
                <p14:modId xmlns:p14="http://schemas.microsoft.com/office/powerpoint/2010/main" val="1052146238"/>
              </p:ext>
            </p:extLst>
          </p:nvPr>
        </p:nvGraphicFramePr>
        <p:xfrm>
          <a:off x="5204296" y="1652721"/>
          <a:ext cx="4708186" cy="3562188"/>
        </p:xfrm>
        <a:graphic>
          <a:graphicData uri="http://schemas.openxmlformats.org/drawingml/2006/table">
            <a:tbl>
              <a:tblPr firstRow="1" bandRow="1">
                <a:tableStyleId>{2D5ABB26-0587-4C30-8999-92F81FD0307C}</a:tableStyleId>
              </a:tblPr>
              <a:tblGrid>
                <a:gridCol w="2681637">
                  <a:extLst>
                    <a:ext uri="{9D8B030D-6E8A-4147-A177-3AD203B41FA5}">
                      <a16:colId xmlns:a16="http://schemas.microsoft.com/office/drawing/2014/main" val="868926955"/>
                    </a:ext>
                  </a:extLst>
                </a:gridCol>
                <a:gridCol w="2026549">
                  <a:extLst>
                    <a:ext uri="{9D8B030D-6E8A-4147-A177-3AD203B41FA5}">
                      <a16:colId xmlns:a16="http://schemas.microsoft.com/office/drawing/2014/main" val="1873724859"/>
                    </a:ext>
                  </a:extLst>
                </a:gridCol>
              </a:tblGrid>
              <a:tr h="731520">
                <a:tc>
                  <a:txBody>
                    <a:bodyPr/>
                    <a:lstStyle/>
                    <a:p>
                      <a:r>
                        <a:rPr lang="en-US" sz="1800" b="1" dirty="0">
                          <a:latin typeface="Calibri" panose="020F0502020204030204" pitchFamily="34" charset="0"/>
                          <a:cs typeface="Calibri" panose="020F0502020204030204" pitchFamily="34" charset="0"/>
                        </a:rPr>
                        <a:t>Net Loss: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$(108.1) million or</a:t>
                      </a:r>
                    </a:p>
                    <a:p>
                      <a:r>
                        <a:rPr lang="en-US" sz="1800" dirty="0">
                          <a:solidFill>
                            <a:schemeClr val="tx1"/>
                          </a:solidFill>
                          <a:latin typeface="Calibri" panose="020F0502020204030204" pitchFamily="34" charset="0"/>
                          <a:cs typeface="Calibri" panose="020F0502020204030204" pitchFamily="34" charset="0"/>
                        </a:rPr>
                        <a:t>$(59.47)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4212940045"/>
                  </a:ext>
                </a:extLst>
              </a:tr>
              <a:tr h="731520">
                <a:tc>
                  <a:txBody>
                    <a:bodyPr/>
                    <a:lstStyle/>
                    <a:p>
                      <a:r>
                        <a:rPr lang="en-US" sz="1800" b="1" dirty="0">
                          <a:latin typeface="Calibri" panose="020F0502020204030204" pitchFamily="34" charset="0"/>
                          <a:cs typeface="Calibri" panose="020F0502020204030204" pitchFamily="34" charset="0"/>
                        </a:rPr>
                        <a:t>Operating Loss</a:t>
                      </a:r>
                      <a:r>
                        <a:rPr lang="en-US" sz="1800" b="1" baseline="30000" dirty="0">
                          <a:latin typeface="Calibri" panose="020F0502020204030204" pitchFamily="34" charset="0"/>
                          <a:cs typeface="Calibri" panose="020F0502020204030204" pitchFamily="34" charset="0"/>
                        </a:rPr>
                        <a:t>2</a:t>
                      </a:r>
                      <a:r>
                        <a:rPr lang="en-US" sz="1800" b="1" dirty="0">
                          <a:latin typeface="Calibri" panose="020F0502020204030204" pitchFamily="34" charset="0"/>
                          <a:cs typeface="Calibri" panose="020F0502020204030204" pitchFamily="34" charset="0"/>
                        </a:rPr>
                        <a:t>:</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$(99.6) million or </a:t>
                      </a:r>
                    </a:p>
                    <a:p>
                      <a:r>
                        <a:rPr lang="en-US" sz="1800" dirty="0">
                          <a:solidFill>
                            <a:schemeClr val="tx1"/>
                          </a:solidFill>
                          <a:latin typeface="Calibri" panose="020F0502020204030204" pitchFamily="34" charset="0"/>
                          <a:cs typeface="Calibri" panose="020F0502020204030204" pitchFamily="34" charset="0"/>
                        </a:rPr>
                        <a:t>$(54.78)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773096704"/>
                  </a:ext>
                </a:extLst>
              </a:tr>
              <a:tr h="524787">
                <a:tc>
                  <a:txBody>
                    <a:bodyPr/>
                    <a:lstStyle/>
                    <a:p>
                      <a:r>
                        <a:rPr lang="en-US" sz="1800" b="1" dirty="0">
                          <a:latin typeface="Calibri" panose="020F0502020204030204" pitchFamily="34" charset="0"/>
                          <a:cs typeface="Calibri" panose="020F0502020204030204" pitchFamily="34" charset="0"/>
                        </a:rPr>
                        <a:t>Combined Ratio:</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185.9%</a:t>
                      </a:r>
                    </a:p>
                  </a:txBody>
                  <a:tcPr/>
                </a:tc>
                <a:extLst>
                  <a:ext uri="{0D108BD9-81ED-4DB2-BD59-A6C34878D82A}">
                    <a16:rowId xmlns:a16="http://schemas.microsoft.com/office/drawing/2014/main" val="4231997162"/>
                  </a:ext>
                </a:extLst>
              </a:tr>
              <a:tr h="524787">
                <a:tc>
                  <a:txBody>
                    <a:bodyPr/>
                    <a:lstStyle/>
                    <a:p>
                      <a:r>
                        <a:rPr lang="en-US" sz="1800" b="1" dirty="0">
                          <a:latin typeface="Calibri" panose="020F0502020204030204" pitchFamily="34" charset="0"/>
                          <a:cs typeface="Calibri" panose="020F0502020204030204" pitchFamily="34" charset="0"/>
                        </a:rPr>
                        <a:t>Gross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-6.9%</a:t>
                      </a:r>
                    </a:p>
                  </a:txBody>
                  <a:tcPr/>
                </a:tc>
                <a:extLst>
                  <a:ext uri="{0D108BD9-81ED-4DB2-BD59-A6C34878D82A}">
                    <a16:rowId xmlns:a16="http://schemas.microsoft.com/office/drawing/2014/main" val="3774286497"/>
                  </a:ext>
                </a:extLst>
              </a:tr>
              <a:tr h="524787">
                <a:tc>
                  <a:txBody>
                    <a:bodyPr/>
                    <a:lstStyle/>
                    <a:p>
                      <a:r>
                        <a:rPr lang="en-US" sz="1800" b="1" dirty="0">
                          <a:latin typeface="Calibri" panose="020F0502020204030204" pitchFamily="34" charset="0"/>
                          <a:cs typeface="Calibri" panose="020F0502020204030204" pitchFamily="34" charset="0"/>
                        </a:rPr>
                        <a:t>Net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-9.7%</a:t>
                      </a:r>
                    </a:p>
                  </a:txBody>
                  <a:tcPr/>
                </a:tc>
                <a:extLst>
                  <a:ext uri="{0D108BD9-81ED-4DB2-BD59-A6C34878D82A}">
                    <a16:rowId xmlns:a16="http://schemas.microsoft.com/office/drawing/2014/main" val="3895995705"/>
                  </a:ext>
                </a:extLst>
              </a:tr>
              <a:tr h="524787">
                <a:tc>
                  <a:txBody>
                    <a:bodyPr/>
                    <a:lstStyle/>
                    <a:p>
                      <a:r>
                        <a:rPr lang="en-US" sz="1800" b="1" dirty="0">
                          <a:latin typeface="Calibri" panose="020F0502020204030204" pitchFamily="34" charset="0"/>
                          <a:cs typeface="Calibri" panose="020F0502020204030204" pitchFamily="34" charset="0"/>
                        </a:rPr>
                        <a:t>Book Value Per Share</a:t>
                      </a:r>
                      <a:r>
                        <a:rPr lang="en-US" sz="1800" b="1" baseline="30000" dirty="0">
                          <a:latin typeface="Calibri" panose="020F0502020204030204" pitchFamily="34" charset="0"/>
                          <a:cs typeface="Calibri" panose="020F0502020204030204" pitchFamily="34" charset="0"/>
                        </a:rPr>
                        <a:t>3</a:t>
                      </a:r>
                      <a:endParaRPr lang="en-US" sz="1800" b="1" dirty="0">
                        <a:latin typeface="Calibri" panose="020F0502020204030204" pitchFamily="34" charset="0"/>
                        <a:cs typeface="Calibri" panose="020F0502020204030204" pitchFamily="34" charset="0"/>
                      </a:endParaRPr>
                    </a:p>
                  </a:txBody>
                  <a:tcPr/>
                </a:tc>
                <a:tc>
                  <a:txBody>
                    <a:bodyPr/>
                    <a:lstStyle/>
                    <a:p>
                      <a:r>
                        <a:rPr lang="en-US" sz="1800" dirty="0">
                          <a:solidFill>
                            <a:schemeClr val="tx1"/>
                          </a:solidFill>
                          <a:latin typeface="Calibri" panose="020F0502020204030204" pitchFamily="34" charset="0"/>
                          <a:cs typeface="Calibri" panose="020F0502020204030204" pitchFamily="34" charset="0"/>
                        </a:rPr>
                        <a:t>$33.16</a:t>
                      </a:r>
                    </a:p>
                  </a:txBody>
                  <a:tcPr/>
                </a:tc>
                <a:extLst>
                  <a:ext uri="{0D108BD9-81ED-4DB2-BD59-A6C34878D82A}">
                    <a16:rowId xmlns:a16="http://schemas.microsoft.com/office/drawing/2014/main" val="3260153753"/>
                  </a:ext>
                </a:extLst>
              </a:tr>
            </a:tbl>
          </a:graphicData>
        </a:graphic>
      </p:graphicFrame>
      <p:sp>
        <p:nvSpPr>
          <p:cNvPr id="16" name="Content Placeholder 3">
            <a:extLst>
              <a:ext uri="{FF2B5EF4-FFF2-40B4-BE49-F238E27FC236}">
                <a16:creationId xmlns:a16="http://schemas.microsoft.com/office/drawing/2014/main" id="{148854B7-1FBA-4832-B0BD-BF0E639FA35B}"/>
              </a:ext>
            </a:extLst>
          </p:cNvPr>
          <p:cNvSpPr>
            <a:spLocks noGrp="1"/>
          </p:cNvSpPr>
          <p:nvPr>
            <p:ph idx="1"/>
          </p:nvPr>
        </p:nvSpPr>
        <p:spPr>
          <a:xfrm>
            <a:off x="5204296" y="5336158"/>
            <a:ext cx="4571998" cy="1844651"/>
          </a:xfrm>
        </p:spPr>
        <p:txBody>
          <a:bodyPr/>
          <a:lstStyle/>
          <a:p>
            <a:pPr marL="0" indent="0">
              <a:spcAft>
                <a:spcPts val="600"/>
              </a:spcAft>
              <a:buSzPct val="100000"/>
              <a:buNone/>
            </a:pPr>
            <a:r>
              <a:rPr lang="en-US" sz="1600" dirty="0"/>
              <a:t>Impacting Year-to-Date Results:</a:t>
            </a:r>
          </a:p>
          <a:p>
            <a:pPr marL="284163" indent="-284163">
              <a:spcAft>
                <a:spcPts val="600"/>
              </a:spcAft>
              <a:buSzPct val="100000"/>
              <a:buFont typeface="Wingdings" panose="05000000000000000000" pitchFamily="2" charset="2"/>
              <a:buChar char="§"/>
            </a:pPr>
            <a:r>
              <a:rPr lang="en-US" sz="1600" kern="1200" dirty="0"/>
              <a:t>Combined Ratio was 185.9 points (inclusive of 3.9 points from catastrophe losses)</a:t>
            </a:r>
          </a:p>
          <a:p>
            <a:pPr marL="284163" indent="-284163">
              <a:spcAft>
                <a:spcPts val="600"/>
              </a:spcAft>
              <a:buSzPct val="100000"/>
              <a:buFont typeface="Wingdings" panose="05000000000000000000" pitchFamily="2" charset="2"/>
              <a:buChar char="§"/>
            </a:pPr>
            <a:r>
              <a:rPr lang="en-US" sz="1600" kern="1200" dirty="0"/>
              <a:t>Unfavorable PYD of $91.5M (impacted combined ratio by 61.9 points)</a:t>
            </a:r>
          </a:p>
          <a:p>
            <a:pPr marL="0" indent="0">
              <a:spcAft>
                <a:spcPts val="600"/>
              </a:spcAft>
              <a:buSzPct val="100000"/>
              <a:buNone/>
            </a:pPr>
            <a:endParaRPr lang="en-US" sz="1600" b="1" u="sng" dirty="0"/>
          </a:p>
        </p:txBody>
      </p:sp>
      <p:sp>
        <p:nvSpPr>
          <p:cNvPr id="17" name="Content Placeholder 4">
            <a:extLst>
              <a:ext uri="{FF2B5EF4-FFF2-40B4-BE49-F238E27FC236}">
                <a16:creationId xmlns:a16="http://schemas.microsoft.com/office/drawing/2014/main" id="{E8F60068-F665-415B-899A-288F5B5908C2}"/>
              </a:ext>
            </a:extLst>
          </p:cNvPr>
          <p:cNvSpPr>
            <a:spLocks noGrp="1"/>
          </p:cNvSpPr>
          <p:nvPr>
            <p:ph idx="10"/>
          </p:nvPr>
        </p:nvSpPr>
        <p:spPr>
          <a:xfrm>
            <a:off x="266700" y="4827702"/>
            <a:ext cx="4399893" cy="1978129"/>
          </a:xfrm>
        </p:spPr>
        <p:txBody>
          <a:bodyPr/>
          <a:lstStyle/>
          <a:p>
            <a:pPr marL="0" indent="0">
              <a:spcAft>
                <a:spcPts val="600"/>
              </a:spcAft>
              <a:buNone/>
            </a:pPr>
            <a:r>
              <a:rPr lang="en-US" sz="1600" dirty="0"/>
              <a:t>Impacting Current Quarter Results:</a:t>
            </a:r>
          </a:p>
          <a:p>
            <a:pPr marL="284163" indent="-284163">
              <a:spcAft>
                <a:spcPts val="600"/>
              </a:spcAft>
              <a:buSzPct val="100000"/>
              <a:buFont typeface="Wingdings" panose="05000000000000000000" pitchFamily="2" charset="2"/>
              <a:buChar char="§"/>
            </a:pPr>
            <a:r>
              <a:rPr lang="en-US" sz="1600" kern="1200" dirty="0"/>
              <a:t>Combined Ratio was 183.9 points (inclusive of 7.3 points from catastrophe losses)</a:t>
            </a:r>
          </a:p>
          <a:p>
            <a:pPr marL="284163" indent="-284163">
              <a:spcAft>
                <a:spcPts val="600"/>
              </a:spcAft>
              <a:buSzPct val="100000"/>
              <a:buFont typeface="Wingdings" panose="05000000000000000000" pitchFamily="2" charset="2"/>
              <a:buChar char="§"/>
            </a:pPr>
            <a:r>
              <a:rPr lang="en-US" sz="1600" kern="1200" dirty="0"/>
              <a:t>Unfavorable PYD of $15.7M (impacted combined ratio by 44.6 points)</a:t>
            </a:r>
          </a:p>
          <a:p>
            <a:pPr marL="284163" indent="-284163">
              <a:spcAft>
                <a:spcPts val="600"/>
              </a:spcAft>
              <a:buSzPct val="100000"/>
              <a:buFont typeface="Wingdings" panose="05000000000000000000" pitchFamily="2" charset="2"/>
              <a:buChar char="§"/>
            </a:pPr>
            <a:r>
              <a:rPr lang="en-US" sz="1600" kern="1200" dirty="0"/>
              <a:t>Unfavorable PYD driven largely by $14.3 M from exited contract binding line of business</a:t>
            </a:r>
          </a:p>
          <a:p>
            <a:pPr marL="0" indent="0">
              <a:spcAft>
                <a:spcPts val="600"/>
              </a:spcAft>
              <a:buSzPct val="100000"/>
              <a:buNone/>
            </a:pPr>
            <a:endParaRPr lang="en-US" sz="1600" dirty="0"/>
          </a:p>
          <a:p>
            <a:pPr>
              <a:spcAft>
                <a:spcPts val="600"/>
              </a:spcAft>
              <a:buSzPct val="100000"/>
              <a:buFont typeface="Wingdings" panose="05000000000000000000" pitchFamily="2" charset="2"/>
              <a:buChar char="§"/>
            </a:pPr>
            <a:endParaRPr lang="en-US" sz="1600" dirty="0"/>
          </a:p>
        </p:txBody>
      </p:sp>
      <p:cxnSp>
        <p:nvCxnSpPr>
          <p:cNvPr id="5" name="Straight Connector 4">
            <a:extLst>
              <a:ext uri="{FF2B5EF4-FFF2-40B4-BE49-F238E27FC236}">
                <a16:creationId xmlns:a16="http://schemas.microsoft.com/office/drawing/2014/main" id="{183A0EAD-EA3A-449C-A99C-95E782413168}"/>
              </a:ext>
            </a:extLst>
          </p:cNvPr>
          <p:cNvCxnSpPr>
            <a:cxnSpLocks/>
          </p:cNvCxnSpPr>
          <p:nvPr/>
        </p:nvCxnSpPr>
        <p:spPr bwMode="auto">
          <a:xfrm>
            <a:off x="238662" y="4719807"/>
            <a:ext cx="46154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BF191E0-4898-479A-8669-ED08A563E78B}"/>
              </a:ext>
            </a:extLst>
          </p:cNvPr>
          <p:cNvCxnSpPr>
            <a:cxnSpLocks/>
          </p:cNvCxnSpPr>
          <p:nvPr/>
        </p:nvCxnSpPr>
        <p:spPr bwMode="auto">
          <a:xfrm>
            <a:off x="5229269" y="5214909"/>
            <a:ext cx="46154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2900365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 name="Chart 256">
            <a:extLst>
              <a:ext uri="{FF2B5EF4-FFF2-40B4-BE49-F238E27FC236}">
                <a16:creationId xmlns:a16="http://schemas.microsoft.com/office/drawing/2014/main" id="{0460326B-86A3-4774-9001-33D59BF79A4A}"/>
              </a:ext>
            </a:extLst>
          </p:cNvPr>
          <p:cNvGraphicFramePr/>
          <p:nvPr>
            <p:extLst>
              <p:ext uri="{D42A27DB-BD31-4B8C-83A1-F6EECF244321}">
                <p14:modId xmlns:p14="http://schemas.microsoft.com/office/powerpoint/2010/main" val="106974749"/>
              </p:ext>
            </p:extLst>
          </p:nvPr>
        </p:nvGraphicFramePr>
        <p:xfrm>
          <a:off x="1350936" y="4765549"/>
          <a:ext cx="8222518" cy="2210762"/>
        </p:xfrm>
        <a:graphic>
          <a:graphicData uri="http://schemas.openxmlformats.org/drawingml/2006/chart">
            <c:chart xmlns:c="http://schemas.openxmlformats.org/drawingml/2006/chart" xmlns:r="http://schemas.openxmlformats.org/officeDocument/2006/relationships" r:id="rId2"/>
          </a:graphicData>
        </a:graphic>
      </p:graphicFrame>
      <p:pic>
        <p:nvPicPr>
          <p:cNvPr id="54" name="Picture 53">
            <a:extLst>
              <a:ext uri="{FF2B5EF4-FFF2-40B4-BE49-F238E27FC236}">
                <a16:creationId xmlns:a16="http://schemas.microsoft.com/office/drawing/2014/main" id="{9085821F-C70E-4F2D-9093-2A04AF0379E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3531" t="1911" r="1841" b="80281"/>
          <a:stretch/>
        </p:blipFill>
        <p:spPr>
          <a:xfrm>
            <a:off x="180869" y="4070214"/>
            <a:ext cx="9746901" cy="4572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85F45036-EF02-45B5-AC8D-9889A97C140C}"/>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301" t="4394" r="485" b="78419"/>
          <a:stretch/>
        </p:blipFill>
        <p:spPr>
          <a:xfrm>
            <a:off x="166113" y="1138661"/>
            <a:ext cx="9776568" cy="457200"/>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9E93FEA9-0246-4BFC-88D9-D616AB696DD7}"/>
              </a:ext>
            </a:extLst>
          </p:cNvPr>
          <p:cNvSpPr>
            <a:spLocks noGrp="1"/>
          </p:cNvSpPr>
          <p:nvPr>
            <p:ph type="title"/>
          </p:nvPr>
        </p:nvSpPr>
        <p:spPr/>
        <p:txBody>
          <a:bodyPr/>
          <a:lstStyle/>
          <a:p>
            <a:r>
              <a:rPr lang="en-US" dirty="0"/>
              <a:t>Gross and Net Premiums</a:t>
            </a:r>
            <a:endParaRPr lang="en-US" dirty="0">
              <a:solidFill>
                <a:srgbClr val="FF0000"/>
              </a:solidFill>
            </a:endParaRPr>
          </a:p>
        </p:txBody>
      </p:sp>
      <p:sp>
        <p:nvSpPr>
          <p:cNvPr id="5" name="Rectangle: Rounded Corners 4">
            <a:extLst>
              <a:ext uri="{FF2B5EF4-FFF2-40B4-BE49-F238E27FC236}">
                <a16:creationId xmlns:a16="http://schemas.microsoft.com/office/drawing/2014/main" id="{65F95691-323F-4027-857D-E16F38EF56A3}"/>
              </a:ext>
            </a:extLst>
          </p:cNvPr>
          <p:cNvSpPr/>
          <p:nvPr/>
        </p:nvSpPr>
        <p:spPr bwMode="auto">
          <a:xfrm>
            <a:off x="180869" y="1129516"/>
            <a:ext cx="9746901" cy="461269"/>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Gross Premiums Written</a:t>
            </a:r>
          </a:p>
        </p:txBody>
      </p:sp>
      <p:sp>
        <p:nvSpPr>
          <p:cNvPr id="13" name="Rectangle: Rounded Corners 12">
            <a:extLst>
              <a:ext uri="{FF2B5EF4-FFF2-40B4-BE49-F238E27FC236}">
                <a16:creationId xmlns:a16="http://schemas.microsoft.com/office/drawing/2014/main" id="{DDCEE4BC-1403-46FC-887B-9413F02CBF6B}"/>
              </a:ext>
            </a:extLst>
          </p:cNvPr>
          <p:cNvSpPr/>
          <p:nvPr/>
        </p:nvSpPr>
        <p:spPr bwMode="auto">
          <a:xfrm>
            <a:off x="180869" y="4089151"/>
            <a:ext cx="9746901" cy="442682"/>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Net Premiums Written</a:t>
            </a:r>
          </a:p>
        </p:txBody>
      </p:sp>
      <p:sp>
        <p:nvSpPr>
          <p:cNvPr id="17" name="Content Placeholder 1">
            <a:extLst>
              <a:ext uri="{FF2B5EF4-FFF2-40B4-BE49-F238E27FC236}">
                <a16:creationId xmlns:a16="http://schemas.microsoft.com/office/drawing/2014/main" id="{44D1C9AF-1D79-4FB3-B7B7-C31E3F251385}"/>
              </a:ext>
            </a:extLst>
          </p:cNvPr>
          <p:cNvSpPr txBox="1">
            <a:spLocks/>
          </p:cNvSpPr>
          <p:nvPr/>
        </p:nvSpPr>
        <p:spPr bwMode="auto">
          <a:xfrm>
            <a:off x="6545262" y="2059425"/>
            <a:ext cx="3272764" cy="1278219"/>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SzPct val="100000"/>
              <a:buNone/>
            </a:pPr>
            <a:endParaRPr lang="en-US" sz="600" kern="0" dirty="0"/>
          </a:p>
          <a:p>
            <a:pPr marL="228600" indent="-228600">
              <a:buSzPct val="100000"/>
              <a:buFont typeface="Calibri" panose="020F0502020204030204" pitchFamily="34" charset="0"/>
              <a:buChar char="●"/>
            </a:pPr>
            <a:r>
              <a:rPr lang="en-US" sz="1300" kern="0" dirty="0"/>
              <a:t>2022 Premiums reducing due to the maturing of our runoff lines of business that we exited in prior periods</a:t>
            </a:r>
          </a:p>
          <a:p>
            <a:pPr marL="228600" indent="-228600">
              <a:buSzPct val="100000"/>
              <a:buFont typeface="Calibri" panose="020F0502020204030204" pitchFamily="34" charset="0"/>
              <a:buChar char="●"/>
            </a:pPr>
            <a:endParaRPr lang="en-US" sz="800" kern="0" dirty="0"/>
          </a:p>
          <a:p>
            <a:pPr marL="228600" indent="-228600">
              <a:buSzPct val="100000"/>
              <a:buFont typeface="Calibri" panose="020F0502020204030204" pitchFamily="34" charset="0"/>
              <a:buChar char="●"/>
            </a:pPr>
            <a:endParaRPr lang="en-US" sz="1300" kern="0" dirty="0"/>
          </a:p>
          <a:p>
            <a:pPr marL="339725" indent="-339725"/>
            <a:endParaRPr lang="en-US" sz="600" kern="0" dirty="0"/>
          </a:p>
        </p:txBody>
      </p:sp>
      <p:sp>
        <p:nvSpPr>
          <p:cNvPr id="18" name="Content Placeholder 1">
            <a:extLst>
              <a:ext uri="{FF2B5EF4-FFF2-40B4-BE49-F238E27FC236}">
                <a16:creationId xmlns:a16="http://schemas.microsoft.com/office/drawing/2014/main" id="{1F83EAF3-7621-4E5C-B7FA-13976A05AA60}"/>
              </a:ext>
            </a:extLst>
          </p:cNvPr>
          <p:cNvSpPr txBox="1">
            <a:spLocks/>
          </p:cNvSpPr>
          <p:nvPr/>
        </p:nvSpPr>
        <p:spPr bwMode="auto">
          <a:xfrm>
            <a:off x="696925" y="4958672"/>
            <a:ext cx="3668110" cy="2176272"/>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None/>
            </a:pPr>
            <a:endParaRPr lang="en-US" kern="0" dirty="0"/>
          </a:p>
        </p:txBody>
      </p:sp>
      <p:sp>
        <p:nvSpPr>
          <p:cNvPr id="23" name="Rectangle: Rounded Corners 22">
            <a:extLst>
              <a:ext uri="{FF2B5EF4-FFF2-40B4-BE49-F238E27FC236}">
                <a16:creationId xmlns:a16="http://schemas.microsoft.com/office/drawing/2014/main" id="{F65B7A79-B729-410E-8DC7-128290DA5C75}"/>
              </a:ext>
            </a:extLst>
          </p:cNvPr>
          <p:cNvSpPr/>
          <p:nvPr/>
        </p:nvSpPr>
        <p:spPr bwMode="auto">
          <a:xfrm>
            <a:off x="582834" y="4585065"/>
            <a:ext cx="8920480" cy="511079"/>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algn="ctr" defTabSz="820738" eaLnBrk="0" hangingPunct="0">
              <a:spcBef>
                <a:spcPts val="0"/>
              </a:spcBef>
            </a:pPr>
            <a:r>
              <a:rPr lang="en-US" sz="1400" dirty="0">
                <a:solidFill>
                  <a:schemeClr val="tx1"/>
                </a:solidFill>
              </a:rPr>
              <a:t>The Company places reinsurance as appropriate to manage its capital base via the use of quota share, excess of loss, and Catastrophe coverage.</a:t>
            </a:r>
            <a:endParaRPr kumimoji="0" lang="en-US" sz="1400" i="0" u="none" strike="noStrike" cap="none" normalizeH="0" baseline="0" dirty="0">
              <a:ln>
                <a:noFill/>
              </a:ln>
              <a:solidFill>
                <a:schemeClr val="tx1"/>
              </a:solidFill>
              <a:effectLst/>
              <a:latin typeface="Tahoma" pitchFamily="34" charset="0"/>
            </a:endParaRPr>
          </a:p>
        </p:txBody>
      </p:sp>
      <p:sp>
        <p:nvSpPr>
          <p:cNvPr id="55" name="Slide Number Placeholder 2">
            <a:extLst>
              <a:ext uri="{FF2B5EF4-FFF2-40B4-BE49-F238E27FC236}">
                <a16:creationId xmlns:a16="http://schemas.microsoft.com/office/drawing/2014/main" id="{7ED4A1BF-6007-49EC-842C-98B3881FF06E}"/>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pPr/>
              <a:t>8</a:t>
            </a:fld>
            <a:endParaRPr lang="en-US" dirty="0"/>
          </a:p>
        </p:txBody>
      </p:sp>
      <p:grpSp>
        <p:nvGrpSpPr>
          <p:cNvPr id="11" name="Group 10">
            <a:extLst>
              <a:ext uri="{FF2B5EF4-FFF2-40B4-BE49-F238E27FC236}">
                <a16:creationId xmlns:a16="http://schemas.microsoft.com/office/drawing/2014/main" id="{A9EFF704-3F91-461E-B9E2-E2D766FB1986}"/>
              </a:ext>
            </a:extLst>
          </p:cNvPr>
          <p:cNvGrpSpPr/>
          <p:nvPr/>
        </p:nvGrpSpPr>
        <p:grpSpPr>
          <a:xfrm>
            <a:off x="1225360" y="4996838"/>
            <a:ext cx="505446" cy="1733223"/>
            <a:chOff x="3652352" y="5427263"/>
            <a:chExt cx="505446" cy="1517650"/>
          </a:xfrm>
        </p:grpSpPr>
        <p:sp>
          <p:nvSpPr>
            <p:cNvPr id="74" name="TextBox 73">
              <a:extLst>
                <a:ext uri="{FF2B5EF4-FFF2-40B4-BE49-F238E27FC236}">
                  <a16:creationId xmlns:a16="http://schemas.microsoft.com/office/drawing/2014/main" id="{3A717FDB-B29E-4189-869B-415C966ED586}"/>
                </a:ext>
              </a:extLst>
            </p:cNvPr>
            <p:cNvSpPr txBox="1"/>
            <p:nvPr/>
          </p:nvSpPr>
          <p:spPr>
            <a:xfrm rot="16200000">
              <a:off x="3001249" y="6078366"/>
              <a:ext cx="1517650" cy="215444"/>
            </a:xfrm>
            <a:prstGeom prst="rect">
              <a:avLst/>
            </a:prstGeom>
            <a:noFill/>
          </p:spPr>
          <p:txBody>
            <a:bodyPr wrap="square" rtlCol="0">
              <a:spAutoFit/>
            </a:bodyPr>
            <a:lstStyle/>
            <a:p>
              <a:pPr algn="ctr"/>
              <a:r>
                <a:rPr lang="en-US" sz="800" b="0" dirty="0">
                  <a:solidFill>
                    <a:schemeClr val="tx1"/>
                  </a:solidFill>
                  <a:latin typeface="Calibri" panose="020F0502020204030204" pitchFamily="34" charset="0"/>
                  <a:cs typeface="Calibri" panose="020F0502020204030204" pitchFamily="34" charset="0"/>
                </a:rPr>
                <a:t>($ IN MILLIONS)</a:t>
              </a:r>
            </a:p>
          </p:txBody>
        </p:sp>
        <p:sp>
          <p:nvSpPr>
            <p:cNvPr id="75" name="TextBox 74">
              <a:extLst>
                <a:ext uri="{FF2B5EF4-FFF2-40B4-BE49-F238E27FC236}">
                  <a16:creationId xmlns:a16="http://schemas.microsoft.com/office/drawing/2014/main" id="{C11D71C1-51C0-4EF6-B399-FEC8ACDF1D76}"/>
                </a:ext>
              </a:extLst>
            </p:cNvPr>
            <p:cNvSpPr txBox="1"/>
            <p:nvPr/>
          </p:nvSpPr>
          <p:spPr>
            <a:xfrm>
              <a:off x="3745535" y="6723324"/>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$0</a:t>
              </a:r>
            </a:p>
          </p:txBody>
        </p:sp>
        <p:sp>
          <p:nvSpPr>
            <p:cNvPr id="77" name="TextBox 76">
              <a:extLst>
                <a:ext uri="{FF2B5EF4-FFF2-40B4-BE49-F238E27FC236}">
                  <a16:creationId xmlns:a16="http://schemas.microsoft.com/office/drawing/2014/main" id="{B4F5265F-7448-486E-97EA-EF8AFEDC4E66}"/>
                </a:ext>
              </a:extLst>
            </p:cNvPr>
            <p:cNvSpPr txBox="1"/>
            <p:nvPr/>
          </p:nvSpPr>
          <p:spPr>
            <a:xfrm>
              <a:off x="3757748" y="6101186"/>
              <a:ext cx="400050" cy="1986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$175</a:t>
              </a:r>
            </a:p>
          </p:txBody>
        </p:sp>
        <p:sp>
          <p:nvSpPr>
            <p:cNvPr id="79" name="TextBox 78">
              <a:extLst>
                <a:ext uri="{FF2B5EF4-FFF2-40B4-BE49-F238E27FC236}">
                  <a16:creationId xmlns:a16="http://schemas.microsoft.com/office/drawing/2014/main" id="{E821B5E0-187F-431F-B444-BF8FBBAD0229}"/>
                </a:ext>
              </a:extLst>
            </p:cNvPr>
            <p:cNvSpPr txBox="1"/>
            <p:nvPr/>
          </p:nvSpPr>
          <p:spPr>
            <a:xfrm>
              <a:off x="3757748" y="5481384"/>
              <a:ext cx="400050" cy="1986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$350</a:t>
              </a:r>
            </a:p>
          </p:txBody>
        </p:sp>
      </p:grpSp>
      <p:sp>
        <p:nvSpPr>
          <p:cNvPr id="89" name="TextBox 88">
            <a:extLst>
              <a:ext uri="{FF2B5EF4-FFF2-40B4-BE49-F238E27FC236}">
                <a16:creationId xmlns:a16="http://schemas.microsoft.com/office/drawing/2014/main" id="{9EFD1DC7-ECFE-4A62-9CC4-703905CFDECD}"/>
              </a:ext>
            </a:extLst>
          </p:cNvPr>
          <p:cNvSpPr txBox="1"/>
          <p:nvPr/>
        </p:nvSpPr>
        <p:spPr>
          <a:xfrm>
            <a:off x="5319143" y="5201607"/>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$44</a:t>
            </a:r>
          </a:p>
        </p:txBody>
      </p:sp>
      <p:sp>
        <p:nvSpPr>
          <p:cNvPr id="93" name="TextBox 92">
            <a:extLst>
              <a:ext uri="{FF2B5EF4-FFF2-40B4-BE49-F238E27FC236}">
                <a16:creationId xmlns:a16="http://schemas.microsoft.com/office/drawing/2014/main" id="{3C298057-2010-4692-9CB4-6D15EBC15AE7}"/>
              </a:ext>
            </a:extLst>
          </p:cNvPr>
          <p:cNvSpPr txBox="1"/>
          <p:nvPr/>
        </p:nvSpPr>
        <p:spPr>
          <a:xfrm>
            <a:off x="6136584" y="5309329"/>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$44</a:t>
            </a:r>
          </a:p>
        </p:txBody>
      </p:sp>
      <p:sp>
        <p:nvSpPr>
          <p:cNvPr id="94" name="TextBox 93">
            <a:extLst>
              <a:ext uri="{FF2B5EF4-FFF2-40B4-BE49-F238E27FC236}">
                <a16:creationId xmlns:a16="http://schemas.microsoft.com/office/drawing/2014/main" id="{830343AA-57E0-43A0-87BD-03C1B99E989A}"/>
              </a:ext>
            </a:extLst>
          </p:cNvPr>
          <p:cNvSpPr txBox="1"/>
          <p:nvPr/>
        </p:nvSpPr>
        <p:spPr>
          <a:xfrm>
            <a:off x="7415760" y="5818704"/>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$151</a:t>
            </a:r>
          </a:p>
        </p:txBody>
      </p:sp>
      <p:sp>
        <p:nvSpPr>
          <p:cNvPr id="96" name="TextBox 95">
            <a:extLst>
              <a:ext uri="{FF2B5EF4-FFF2-40B4-BE49-F238E27FC236}">
                <a16:creationId xmlns:a16="http://schemas.microsoft.com/office/drawing/2014/main" id="{B692B24F-3585-44BA-A20D-38D9E1C50D74}"/>
              </a:ext>
            </a:extLst>
          </p:cNvPr>
          <p:cNvSpPr txBox="1"/>
          <p:nvPr/>
        </p:nvSpPr>
        <p:spPr>
          <a:xfrm>
            <a:off x="7038284" y="5464903"/>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$70</a:t>
            </a:r>
          </a:p>
        </p:txBody>
      </p:sp>
      <p:sp>
        <p:nvSpPr>
          <p:cNvPr id="97" name="TextBox 96">
            <a:extLst>
              <a:ext uri="{FF2B5EF4-FFF2-40B4-BE49-F238E27FC236}">
                <a16:creationId xmlns:a16="http://schemas.microsoft.com/office/drawing/2014/main" id="{08B2D826-125F-4C80-8A3A-1B8A3978C64D}"/>
              </a:ext>
            </a:extLst>
          </p:cNvPr>
          <p:cNvSpPr txBox="1"/>
          <p:nvPr/>
        </p:nvSpPr>
        <p:spPr>
          <a:xfrm>
            <a:off x="7038284" y="5269642"/>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$31</a:t>
            </a:r>
          </a:p>
        </p:txBody>
      </p:sp>
      <p:sp>
        <p:nvSpPr>
          <p:cNvPr id="98" name="TextBox 97">
            <a:extLst>
              <a:ext uri="{FF2B5EF4-FFF2-40B4-BE49-F238E27FC236}">
                <a16:creationId xmlns:a16="http://schemas.microsoft.com/office/drawing/2014/main" id="{DA3BC2CA-37B2-4DD7-AD20-20A2CDE5BEBB}"/>
              </a:ext>
            </a:extLst>
          </p:cNvPr>
          <p:cNvSpPr txBox="1"/>
          <p:nvPr/>
        </p:nvSpPr>
        <p:spPr>
          <a:xfrm>
            <a:off x="1748869" y="505081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$328</a:t>
            </a:r>
          </a:p>
        </p:txBody>
      </p:sp>
      <p:sp>
        <p:nvSpPr>
          <p:cNvPr id="102" name="TextBox 101">
            <a:extLst>
              <a:ext uri="{FF2B5EF4-FFF2-40B4-BE49-F238E27FC236}">
                <a16:creationId xmlns:a16="http://schemas.microsoft.com/office/drawing/2014/main" id="{1F36445A-2FF9-4B00-B56E-2A492C6A4D71}"/>
              </a:ext>
            </a:extLst>
          </p:cNvPr>
          <p:cNvSpPr txBox="1"/>
          <p:nvPr/>
        </p:nvSpPr>
        <p:spPr>
          <a:xfrm>
            <a:off x="2899609" y="5119108"/>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$312</a:t>
            </a:r>
          </a:p>
        </p:txBody>
      </p:sp>
      <p:sp>
        <p:nvSpPr>
          <p:cNvPr id="106" name="TextBox 105">
            <a:extLst>
              <a:ext uri="{FF2B5EF4-FFF2-40B4-BE49-F238E27FC236}">
                <a16:creationId xmlns:a16="http://schemas.microsoft.com/office/drawing/2014/main" id="{CCCF9020-93BF-4420-8310-BBFC3C82E0D3}"/>
              </a:ext>
            </a:extLst>
          </p:cNvPr>
          <p:cNvSpPr txBox="1"/>
          <p:nvPr/>
        </p:nvSpPr>
        <p:spPr>
          <a:xfrm>
            <a:off x="4050349" y="500111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$341</a:t>
            </a:r>
          </a:p>
        </p:txBody>
      </p:sp>
      <p:sp>
        <p:nvSpPr>
          <p:cNvPr id="111" name="TextBox 110">
            <a:extLst>
              <a:ext uri="{FF2B5EF4-FFF2-40B4-BE49-F238E27FC236}">
                <a16:creationId xmlns:a16="http://schemas.microsoft.com/office/drawing/2014/main" id="{8E1CB0CD-527A-4B6E-84A3-A5B580659376}"/>
              </a:ext>
            </a:extLst>
          </p:cNvPr>
          <p:cNvSpPr txBox="1"/>
          <p:nvPr/>
        </p:nvSpPr>
        <p:spPr>
          <a:xfrm>
            <a:off x="5168713" y="541161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$246</a:t>
            </a:r>
          </a:p>
        </p:txBody>
      </p:sp>
      <p:grpSp>
        <p:nvGrpSpPr>
          <p:cNvPr id="119" name="Group 118">
            <a:extLst>
              <a:ext uri="{FF2B5EF4-FFF2-40B4-BE49-F238E27FC236}">
                <a16:creationId xmlns:a16="http://schemas.microsoft.com/office/drawing/2014/main" id="{54CAE650-AE2B-4554-AA47-D78E6CFF5657}"/>
              </a:ext>
            </a:extLst>
          </p:cNvPr>
          <p:cNvGrpSpPr/>
          <p:nvPr/>
        </p:nvGrpSpPr>
        <p:grpSpPr>
          <a:xfrm>
            <a:off x="3105785" y="6915389"/>
            <a:ext cx="3093425" cy="213596"/>
            <a:chOff x="2254817" y="238502"/>
            <a:chExt cx="3093425" cy="213596"/>
          </a:xfrm>
        </p:grpSpPr>
        <p:sp>
          <p:nvSpPr>
            <p:cNvPr id="120" name="Rectangle 119">
              <a:extLst>
                <a:ext uri="{FF2B5EF4-FFF2-40B4-BE49-F238E27FC236}">
                  <a16:creationId xmlns:a16="http://schemas.microsoft.com/office/drawing/2014/main" id="{3FF6F1DF-C5CC-4F0E-81E8-152FAA337F6E}"/>
                </a:ext>
              </a:extLst>
            </p:cNvPr>
            <p:cNvSpPr/>
            <p:nvPr/>
          </p:nvSpPr>
          <p:spPr bwMode="auto">
            <a:xfrm>
              <a:off x="2254817" y="308225"/>
              <a:ext cx="81037" cy="81037"/>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1" name="TextBox 120">
              <a:extLst>
                <a:ext uri="{FF2B5EF4-FFF2-40B4-BE49-F238E27FC236}">
                  <a16:creationId xmlns:a16="http://schemas.microsoft.com/office/drawing/2014/main" id="{7D166B61-AE93-4AE0-BFDE-FE77919F6017}"/>
                </a:ext>
              </a:extLst>
            </p:cNvPr>
            <p:cNvSpPr txBox="1"/>
            <p:nvPr/>
          </p:nvSpPr>
          <p:spPr>
            <a:xfrm>
              <a:off x="2345177" y="238502"/>
              <a:ext cx="111244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Commercial</a:t>
              </a:r>
            </a:p>
          </p:txBody>
        </p:sp>
        <p:sp>
          <p:nvSpPr>
            <p:cNvPr id="122" name="Rectangle 121">
              <a:extLst>
                <a:ext uri="{FF2B5EF4-FFF2-40B4-BE49-F238E27FC236}">
                  <a16:creationId xmlns:a16="http://schemas.microsoft.com/office/drawing/2014/main" id="{EB401CD9-87D5-473E-AF46-5FEFED5EEFB3}"/>
                </a:ext>
              </a:extLst>
            </p:cNvPr>
            <p:cNvSpPr/>
            <p:nvPr/>
          </p:nvSpPr>
          <p:spPr bwMode="auto">
            <a:xfrm>
              <a:off x="3507354" y="308225"/>
              <a:ext cx="81037" cy="81037"/>
            </a:xfrm>
            <a:prstGeom prst="rect">
              <a:avLst/>
            </a:prstGeom>
            <a:solidFill>
              <a:srgbClr val="50CF5C"/>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3" name="TextBox 122">
              <a:extLst>
                <a:ext uri="{FF2B5EF4-FFF2-40B4-BE49-F238E27FC236}">
                  <a16:creationId xmlns:a16="http://schemas.microsoft.com/office/drawing/2014/main" id="{EF26976D-33E0-4D47-8EA4-433EB9127244}"/>
                </a:ext>
              </a:extLst>
            </p:cNvPr>
            <p:cNvSpPr txBox="1"/>
            <p:nvPr/>
          </p:nvSpPr>
          <p:spPr>
            <a:xfrm>
              <a:off x="3597714" y="238502"/>
              <a:ext cx="111244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Runoff</a:t>
              </a:r>
            </a:p>
          </p:txBody>
        </p:sp>
        <p:sp>
          <p:nvSpPr>
            <p:cNvPr id="124" name="Rectangle 123">
              <a:extLst>
                <a:ext uri="{FF2B5EF4-FFF2-40B4-BE49-F238E27FC236}">
                  <a16:creationId xmlns:a16="http://schemas.microsoft.com/office/drawing/2014/main" id="{15C470E7-AFEE-41D3-AB1E-0A26659616BF}"/>
                </a:ext>
              </a:extLst>
            </p:cNvPr>
            <p:cNvSpPr/>
            <p:nvPr/>
          </p:nvSpPr>
          <p:spPr bwMode="auto">
            <a:xfrm>
              <a:off x="4711016" y="308225"/>
              <a:ext cx="81037" cy="81037"/>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5" name="TextBox 124">
              <a:extLst>
                <a:ext uri="{FF2B5EF4-FFF2-40B4-BE49-F238E27FC236}">
                  <a16:creationId xmlns:a16="http://schemas.microsoft.com/office/drawing/2014/main" id="{9A22EB06-0D1E-4C0D-9EB2-6A39C607C285}"/>
                </a:ext>
              </a:extLst>
            </p:cNvPr>
            <p:cNvSpPr txBox="1"/>
            <p:nvPr/>
          </p:nvSpPr>
          <p:spPr>
            <a:xfrm>
              <a:off x="4801376" y="238502"/>
              <a:ext cx="54686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Personal</a:t>
              </a:r>
            </a:p>
          </p:txBody>
        </p:sp>
      </p:grpSp>
      <p:graphicFrame>
        <p:nvGraphicFramePr>
          <p:cNvPr id="213" name="Chart 212">
            <a:extLst>
              <a:ext uri="{FF2B5EF4-FFF2-40B4-BE49-F238E27FC236}">
                <a16:creationId xmlns:a16="http://schemas.microsoft.com/office/drawing/2014/main" id="{6ECF6F88-F885-4C7E-ABC3-326DAC6AF078}"/>
              </a:ext>
            </a:extLst>
          </p:cNvPr>
          <p:cNvGraphicFramePr/>
          <p:nvPr>
            <p:extLst>
              <p:ext uri="{D42A27DB-BD31-4B8C-83A1-F6EECF244321}">
                <p14:modId xmlns:p14="http://schemas.microsoft.com/office/powerpoint/2010/main" val="2913349149"/>
              </p:ext>
            </p:extLst>
          </p:nvPr>
        </p:nvGraphicFramePr>
        <p:xfrm>
          <a:off x="289299" y="1803970"/>
          <a:ext cx="6199787" cy="1931122"/>
        </p:xfrm>
        <a:graphic>
          <a:graphicData uri="http://schemas.openxmlformats.org/drawingml/2006/chart">
            <c:chart xmlns:c="http://schemas.openxmlformats.org/drawingml/2006/chart" xmlns:r="http://schemas.openxmlformats.org/officeDocument/2006/relationships" r:id="rId5"/>
          </a:graphicData>
        </a:graphic>
      </p:graphicFrame>
      <p:grpSp>
        <p:nvGrpSpPr>
          <p:cNvPr id="214" name="Group 213">
            <a:extLst>
              <a:ext uri="{FF2B5EF4-FFF2-40B4-BE49-F238E27FC236}">
                <a16:creationId xmlns:a16="http://schemas.microsoft.com/office/drawing/2014/main" id="{0A97B341-4203-4BD3-B247-A094D2934220}"/>
              </a:ext>
            </a:extLst>
          </p:cNvPr>
          <p:cNvGrpSpPr/>
          <p:nvPr/>
        </p:nvGrpSpPr>
        <p:grpSpPr>
          <a:xfrm>
            <a:off x="1968586" y="3762356"/>
            <a:ext cx="3826079" cy="256146"/>
            <a:chOff x="2254817" y="238502"/>
            <a:chExt cx="3231862" cy="255144"/>
          </a:xfrm>
        </p:grpSpPr>
        <p:sp>
          <p:nvSpPr>
            <p:cNvPr id="215" name="Rectangle 214">
              <a:extLst>
                <a:ext uri="{FF2B5EF4-FFF2-40B4-BE49-F238E27FC236}">
                  <a16:creationId xmlns:a16="http://schemas.microsoft.com/office/drawing/2014/main" id="{B90AB58A-5D95-47F8-A2B3-9EB6F42E941C}"/>
                </a:ext>
              </a:extLst>
            </p:cNvPr>
            <p:cNvSpPr/>
            <p:nvPr/>
          </p:nvSpPr>
          <p:spPr bwMode="auto">
            <a:xfrm>
              <a:off x="2254817" y="308225"/>
              <a:ext cx="81037" cy="81037"/>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216" name="TextBox 215">
              <a:extLst>
                <a:ext uri="{FF2B5EF4-FFF2-40B4-BE49-F238E27FC236}">
                  <a16:creationId xmlns:a16="http://schemas.microsoft.com/office/drawing/2014/main" id="{07C5AEB2-CCAA-4B2B-83DA-39E8B814D9A2}"/>
                </a:ext>
              </a:extLst>
            </p:cNvPr>
            <p:cNvSpPr txBox="1"/>
            <p:nvPr/>
          </p:nvSpPr>
          <p:spPr>
            <a:xfrm>
              <a:off x="2345177" y="238502"/>
              <a:ext cx="1112446" cy="214601"/>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Commercial</a:t>
              </a:r>
            </a:p>
          </p:txBody>
        </p:sp>
        <p:sp>
          <p:nvSpPr>
            <p:cNvPr id="217" name="Rectangle 216">
              <a:extLst>
                <a:ext uri="{FF2B5EF4-FFF2-40B4-BE49-F238E27FC236}">
                  <a16:creationId xmlns:a16="http://schemas.microsoft.com/office/drawing/2014/main" id="{A797A7FD-229B-4FF1-8F95-3D9A567B7F29}"/>
                </a:ext>
              </a:extLst>
            </p:cNvPr>
            <p:cNvSpPr/>
            <p:nvPr/>
          </p:nvSpPr>
          <p:spPr bwMode="auto">
            <a:xfrm>
              <a:off x="3507354" y="308225"/>
              <a:ext cx="81037" cy="81037"/>
            </a:xfrm>
            <a:prstGeom prst="rect">
              <a:avLst/>
            </a:prstGeom>
            <a:solidFill>
              <a:srgbClr val="50CF5C"/>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218" name="TextBox 217">
              <a:extLst>
                <a:ext uri="{FF2B5EF4-FFF2-40B4-BE49-F238E27FC236}">
                  <a16:creationId xmlns:a16="http://schemas.microsoft.com/office/drawing/2014/main" id="{D4AF040D-0705-45EC-86D1-006E32BEA12C}"/>
                </a:ext>
              </a:extLst>
            </p:cNvPr>
            <p:cNvSpPr txBox="1"/>
            <p:nvPr/>
          </p:nvSpPr>
          <p:spPr>
            <a:xfrm>
              <a:off x="3597714" y="238502"/>
              <a:ext cx="747030" cy="215444"/>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Runoff</a:t>
              </a:r>
            </a:p>
          </p:txBody>
        </p:sp>
        <p:sp>
          <p:nvSpPr>
            <p:cNvPr id="219" name="Rectangle 218">
              <a:extLst>
                <a:ext uri="{FF2B5EF4-FFF2-40B4-BE49-F238E27FC236}">
                  <a16:creationId xmlns:a16="http://schemas.microsoft.com/office/drawing/2014/main" id="{B00D6C85-8D88-4DB9-AF62-79D533788DFB}"/>
                </a:ext>
              </a:extLst>
            </p:cNvPr>
            <p:cNvSpPr/>
            <p:nvPr/>
          </p:nvSpPr>
          <p:spPr bwMode="auto">
            <a:xfrm>
              <a:off x="4711016" y="308225"/>
              <a:ext cx="81037" cy="81037"/>
            </a:xfrm>
            <a:prstGeom prst="rect">
              <a:avLst/>
            </a:prstGeom>
            <a:solidFill>
              <a:schemeClr val="accent4"/>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highlight>
                  <a:srgbClr val="9297CF"/>
                </a:highlight>
                <a:latin typeface="Tahoma" pitchFamily="34" charset="0"/>
              </a:endParaRPr>
            </a:p>
          </p:txBody>
        </p:sp>
        <p:sp>
          <p:nvSpPr>
            <p:cNvPr id="220" name="TextBox 219">
              <a:extLst>
                <a:ext uri="{FF2B5EF4-FFF2-40B4-BE49-F238E27FC236}">
                  <a16:creationId xmlns:a16="http://schemas.microsoft.com/office/drawing/2014/main" id="{C2C9EED0-2D9C-4FA0-9187-8955F49BE478}"/>
                </a:ext>
              </a:extLst>
            </p:cNvPr>
            <p:cNvSpPr txBox="1"/>
            <p:nvPr/>
          </p:nvSpPr>
          <p:spPr>
            <a:xfrm>
              <a:off x="4834601" y="245520"/>
              <a:ext cx="652078" cy="24812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Personal</a:t>
              </a:r>
            </a:p>
          </p:txBody>
        </p:sp>
      </p:grpSp>
      <p:grpSp>
        <p:nvGrpSpPr>
          <p:cNvPr id="221" name="Group 220">
            <a:extLst>
              <a:ext uri="{FF2B5EF4-FFF2-40B4-BE49-F238E27FC236}">
                <a16:creationId xmlns:a16="http://schemas.microsoft.com/office/drawing/2014/main" id="{9ED2AF6D-DA1E-4B23-9140-CAD9198E549B}"/>
              </a:ext>
            </a:extLst>
          </p:cNvPr>
          <p:cNvGrpSpPr/>
          <p:nvPr/>
        </p:nvGrpSpPr>
        <p:grpSpPr>
          <a:xfrm>
            <a:off x="381917" y="1991904"/>
            <a:ext cx="627897" cy="1470386"/>
            <a:chOff x="470471" y="1991036"/>
            <a:chExt cx="458999" cy="1600210"/>
          </a:xfrm>
        </p:grpSpPr>
        <p:sp>
          <p:nvSpPr>
            <p:cNvPr id="222" name="TextBox 221">
              <a:extLst>
                <a:ext uri="{FF2B5EF4-FFF2-40B4-BE49-F238E27FC236}">
                  <a16:creationId xmlns:a16="http://schemas.microsoft.com/office/drawing/2014/main" id="{9F0A9A69-C0EB-4EFA-B345-63B694842724}"/>
                </a:ext>
              </a:extLst>
            </p:cNvPr>
            <p:cNvSpPr txBox="1"/>
            <p:nvPr/>
          </p:nvSpPr>
          <p:spPr>
            <a:xfrm>
              <a:off x="470471" y="3375802"/>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$0</a:t>
              </a:r>
            </a:p>
          </p:txBody>
        </p:sp>
        <p:sp>
          <p:nvSpPr>
            <p:cNvPr id="223" name="TextBox 222">
              <a:extLst>
                <a:ext uri="{FF2B5EF4-FFF2-40B4-BE49-F238E27FC236}">
                  <a16:creationId xmlns:a16="http://schemas.microsoft.com/office/drawing/2014/main" id="{A7012AC0-C509-4AA8-94C7-741A1E04CDCE}"/>
                </a:ext>
              </a:extLst>
            </p:cNvPr>
            <p:cNvSpPr txBox="1"/>
            <p:nvPr/>
          </p:nvSpPr>
          <p:spPr>
            <a:xfrm>
              <a:off x="529419" y="2730816"/>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$250</a:t>
              </a:r>
            </a:p>
          </p:txBody>
        </p:sp>
        <p:sp>
          <p:nvSpPr>
            <p:cNvPr id="226" name="TextBox 225">
              <a:extLst>
                <a:ext uri="{FF2B5EF4-FFF2-40B4-BE49-F238E27FC236}">
                  <a16:creationId xmlns:a16="http://schemas.microsoft.com/office/drawing/2014/main" id="{9D8B7AB1-12EE-4A54-B142-0E2E28D78F12}"/>
                </a:ext>
              </a:extLst>
            </p:cNvPr>
            <p:cNvSpPr txBox="1"/>
            <p:nvPr/>
          </p:nvSpPr>
          <p:spPr>
            <a:xfrm>
              <a:off x="529420" y="1991036"/>
              <a:ext cx="400050" cy="2101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$500</a:t>
              </a:r>
            </a:p>
          </p:txBody>
        </p:sp>
      </p:grpSp>
      <p:sp>
        <p:nvSpPr>
          <p:cNvPr id="244" name="TextBox 243">
            <a:extLst>
              <a:ext uri="{FF2B5EF4-FFF2-40B4-BE49-F238E27FC236}">
                <a16:creationId xmlns:a16="http://schemas.microsoft.com/office/drawing/2014/main" id="{83CE12B5-6AF9-44BB-B0C3-FBADB653B929}"/>
              </a:ext>
            </a:extLst>
          </p:cNvPr>
          <p:cNvSpPr txBox="1"/>
          <p:nvPr/>
        </p:nvSpPr>
        <p:spPr>
          <a:xfrm rot="16200000">
            <a:off x="-168498" y="2637626"/>
            <a:ext cx="1517650" cy="215444"/>
          </a:xfrm>
          <a:prstGeom prst="rect">
            <a:avLst/>
          </a:prstGeom>
          <a:noFill/>
        </p:spPr>
        <p:txBody>
          <a:bodyPr wrap="square" rtlCol="0">
            <a:spAutoFit/>
          </a:bodyPr>
          <a:lstStyle/>
          <a:p>
            <a:pPr algn="ctr"/>
            <a:r>
              <a:rPr lang="en-US" sz="800" b="0" dirty="0">
                <a:solidFill>
                  <a:schemeClr val="tx1"/>
                </a:solidFill>
                <a:latin typeface="Calibri" panose="020F0502020204030204" pitchFamily="34" charset="0"/>
                <a:cs typeface="Calibri" panose="020F0502020204030204" pitchFamily="34" charset="0"/>
              </a:rPr>
              <a:t>($ IN MILLIONS)</a:t>
            </a:r>
          </a:p>
        </p:txBody>
      </p:sp>
      <p:sp>
        <p:nvSpPr>
          <p:cNvPr id="245" name="TextBox 244">
            <a:extLst>
              <a:ext uri="{FF2B5EF4-FFF2-40B4-BE49-F238E27FC236}">
                <a16:creationId xmlns:a16="http://schemas.microsoft.com/office/drawing/2014/main" id="{853FD454-249B-4BF0-B883-F204A4886FDC}"/>
              </a:ext>
            </a:extLst>
          </p:cNvPr>
          <p:cNvSpPr txBox="1"/>
          <p:nvPr/>
        </p:nvSpPr>
        <p:spPr>
          <a:xfrm>
            <a:off x="1002504"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2017</a:t>
            </a:r>
          </a:p>
        </p:txBody>
      </p:sp>
      <p:sp>
        <p:nvSpPr>
          <p:cNvPr id="246" name="TextBox 245">
            <a:extLst>
              <a:ext uri="{FF2B5EF4-FFF2-40B4-BE49-F238E27FC236}">
                <a16:creationId xmlns:a16="http://schemas.microsoft.com/office/drawing/2014/main" id="{78362E3A-1196-4282-9C52-A4C574E8FB0B}"/>
              </a:ext>
            </a:extLst>
          </p:cNvPr>
          <p:cNvSpPr txBox="1"/>
          <p:nvPr/>
        </p:nvSpPr>
        <p:spPr>
          <a:xfrm>
            <a:off x="1849744"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2018</a:t>
            </a:r>
          </a:p>
        </p:txBody>
      </p:sp>
      <p:sp>
        <p:nvSpPr>
          <p:cNvPr id="247" name="TextBox 246">
            <a:extLst>
              <a:ext uri="{FF2B5EF4-FFF2-40B4-BE49-F238E27FC236}">
                <a16:creationId xmlns:a16="http://schemas.microsoft.com/office/drawing/2014/main" id="{3F341B34-BF9E-4D00-8226-E82774A86965}"/>
              </a:ext>
            </a:extLst>
          </p:cNvPr>
          <p:cNvSpPr txBox="1"/>
          <p:nvPr/>
        </p:nvSpPr>
        <p:spPr>
          <a:xfrm>
            <a:off x="2717651" y="3511137"/>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2019</a:t>
            </a:r>
          </a:p>
        </p:txBody>
      </p:sp>
      <p:sp>
        <p:nvSpPr>
          <p:cNvPr id="248" name="TextBox 247">
            <a:extLst>
              <a:ext uri="{FF2B5EF4-FFF2-40B4-BE49-F238E27FC236}">
                <a16:creationId xmlns:a16="http://schemas.microsoft.com/office/drawing/2014/main" id="{96A8E308-5E1B-4BEA-AB40-3DD406789A80}"/>
              </a:ext>
            </a:extLst>
          </p:cNvPr>
          <p:cNvSpPr txBox="1"/>
          <p:nvPr/>
        </p:nvSpPr>
        <p:spPr>
          <a:xfrm>
            <a:off x="3585555"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2020</a:t>
            </a:r>
          </a:p>
        </p:txBody>
      </p:sp>
      <p:sp>
        <p:nvSpPr>
          <p:cNvPr id="249" name="TextBox 248">
            <a:extLst>
              <a:ext uri="{FF2B5EF4-FFF2-40B4-BE49-F238E27FC236}">
                <a16:creationId xmlns:a16="http://schemas.microsoft.com/office/drawing/2014/main" id="{5F0EC326-4A17-453B-8DAF-251F51058EF3}"/>
              </a:ext>
            </a:extLst>
          </p:cNvPr>
          <p:cNvSpPr txBox="1"/>
          <p:nvPr/>
        </p:nvSpPr>
        <p:spPr>
          <a:xfrm>
            <a:off x="4458626" y="3495638"/>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2021</a:t>
            </a:r>
          </a:p>
        </p:txBody>
      </p:sp>
      <p:sp>
        <p:nvSpPr>
          <p:cNvPr id="250" name="TextBox 249">
            <a:extLst>
              <a:ext uri="{FF2B5EF4-FFF2-40B4-BE49-F238E27FC236}">
                <a16:creationId xmlns:a16="http://schemas.microsoft.com/office/drawing/2014/main" id="{5E5FEF1A-5239-488B-9295-852928C25E23}"/>
              </a:ext>
            </a:extLst>
          </p:cNvPr>
          <p:cNvSpPr txBox="1"/>
          <p:nvPr/>
        </p:nvSpPr>
        <p:spPr>
          <a:xfrm>
            <a:off x="5290369" y="3490472"/>
            <a:ext cx="822066"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2022 </a:t>
            </a:r>
          </a:p>
        </p:txBody>
      </p:sp>
      <p:sp>
        <p:nvSpPr>
          <p:cNvPr id="251" name="TextBox 250">
            <a:extLst>
              <a:ext uri="{FF2B5EF4-FFF2-40B4-BE49-F238E27FC236}">
                <a16:creationId xmlns:a16="http://schemas.microsoft.com/office/drawing/2014/main" id="{C5AAD49E-3AE8-4113-8734-2B5474D5CCB0}"/>
              </a:ext>
            </a:extLst>
          </p:cNvPr>
          <p:cNvSpPr txBox="1"/>
          <p:nvPr/>
        </p:nvSpPr>
        <p:spPr>
          <a:xfrm>
            <a:off x="1059026" y="2061268"/>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$442</a:t>
            </a:r>
          </a:p>
        </p:txBody>
      </p:sp>
      <p:sp>
        <p:nvSpPr>
          <p:cNvPr id="253" name="TextBox 252">
            <a:extLst>
              <a:ext uri="{FF2B5EF4-FFF2-40B4-BE49-F238E27FC236}">
                <a16:creationId xmlns:a16="http://schemas.microsoft.com/office/drawing/2014/main" id="{78D286AE-2464-442E-8EE2-7EB9A1ADCD6F}"/>
              </a:ext>
            </a:extLst>
          </p:cNvPr>
          <p:cNvSpPr txBox="1"/>
          <p:nvPr/>
        </p:nvSpPr>
        <p:spPr>
          <a:xfrm>
            <a:off x="2016554" y="2072722"/>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$443</a:t>
            </a:r>
          </a:p>
        </p:txBody>
      </p:sp>
      <p:sp>
        <p:nvSpPr>
          <p:cNvPr id="254" name="TextBox 253">
            <a:extLst>
              <a:ext uri="{FF2B5EF4-FFF2-40B4-BE49-F238E27FC236}">
                <a16:creationId xmlns:a16="http://schemas.microsoft.com/office/drawing/2014/main" id="{387B35BE-0B72-48CB-9C56-05E3ACDF42CF}"/>
              </a:ext>
            </a:extLst>
          </p:cNvPr>
          <p:cNvSpPr txBox="1"/>
          <p:nvPr/>
        </p:nvSpPr>
        <p:spPr>
          <a:xfrm>
            <a:off x="2963534" y="1967554"/>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$485</a:t>
            </a:r>
          </a:p>
        </p:txBody>
      </p:sp>
      <p:sp>
        <p:nvSpPr>
          <p:cNvPr id="255" name="TextBox 254">
            <a:extLst>
              <a:ext uri="{FF2B5EF4-FFF2-40B4-BE49-F238E27FC236}">
                <a16:creationId xmlns:a16="http://schemas.microsoft.com/office/drawing/2014/main" id="{3D9ADCE2-559A-4AE1-810D-3D9392587469}"/>
              </a:ext>
            </a:extLst>
          </p:cNvPr>
          <p:cNvSpPr txBox="1"/>
          <p:nvPr/>
        </p:nvSpPr>
        <p:spPr>
          <a:xfrm>
            <a:off x="3874806" y="2310457"/>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$347</a:t>
            </a:r>
          </a:p>
        </p:txBody>
      </p:sp>
      <p:sp>
        <p:nvSpPr>
          <p:cNvPr id="256" name="TextBox 255">
            <a:extLst>
              <a:ext uri="{FF2B5EF4-FFF2-40B4-BE49-F238E27FC236}">
                <a16:creationId xmlns:a16="http://schemas.microsoft.com/office/drawing/2014/main" id="{DF6B3D2B-8647-4CA1-AC9A-02D9C4A856CC}"/>
              </a:ext>
            </a:extLst>
          </p:cNvPr>
          <p:cNvSpPr txBox="1"/>
          <p:nvPr/>
        </p:nvSpPr>
        <p:spPr>
          <a:xfrm>
            <a:off x="4784828" y="260057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$234</a:t>
            </a:r>
          </a:p>
        </p:txBody>
      </p:sp>
      <p:sp>
        <p:nvSpPr>
          <p:cNvPr id="64" name="TextBox 63">
            <a:extLst>
              <a:ext uri="{FF2B5EF4-FFF2-40B4-BE49-F238E27FC236}">
                <a16:creationId xmlns:a16="http://schemas.microsoft.com/office/drawing/2014/main" id="{EA1DC873-CCBC-4280-8D8F-1E8EA696C290}"/>
              </a:ext>
            </a:extLst>
          </p:cNvPr>
          <p:cNvSpPr txBox="1"/>
          <p:nvPr/>
        </p:nvSpPr>
        <p:spPr>
          <a:xfrm>
            <a:off x="6277241" y="574828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$167</a:t>
            </a:r>
          </a:p>
        </p:txBody>
      </p:sp>
      <p:pic>
        <p:nvPicPr>
          <p:cNvPr id="8" name="Picture 7">
            <a:extLst>
              <a:ext uri="{FF2B5EF4-FFF2-40B4-BE49-F238E27FC236}">
                <a16:creationId xmlns:a16="http://schemas.microsoft.com/office/drawing/2014/main" id="{3A15632C-B4E7-4C75-90F9-B606C338B265}"/>
              </a:ext>
            </a:extLst>
          </p:cNvPr>
          <p:cNvPicPr>
            <a:picLocks noChangeAspect="1"/>
          </p:cNvPicPr>
          <p:nvPr/>
        </p:nvPicPr>
        <p:blipFill>
          <a:blip r:embed="rId6"/>
          <a:stretch>
            <a:fillRect/>
          </a:stretch>
        </p:blipFill>
        <p:spPr>
          <a:xfrm>
            <a:off x="3676065" y="7242826"/>
            <a:ext cx="5476875" cy="466725"/>
          </a:xfrm>
          <a:prstGeom prst="rect">
            <a:avLst/>
          </a:prstGeom>
        </p:spPr>
      </p:pic>
      <p:sp>
        <p:nvSpPr>
          <p:cNvPr id="2" name="TextBox 1">
            <a:extLst>
              <a:ext uri="{FF2B5EF4-FFF2-40B4-BE49-F238E27FC236}">
                <a16:creationId xmlns:a16="http://schemas.microsoft.com/office/drawing/2014/main" id="{A754436D-9031-282E-167B-DDF029B88E43}"/>
              </a:ext>
            </a:extLst>
          </p:cNvPr>
          <p:cNvSpPr txBox="1"/>
          <p:nvPr/>
        </p:nvSpPr>
        <p:spPr>
          <a:xfrm>
            <a:off x="5693421" y="264433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$217</a:t>
            </a:r>
          </a:p>
        </p:txBody>
      </p:sp>
    </p:spTree>
    <p:extLst>
      <p:ext uri="{BB962C8B-B14F-4D97-AF65-F5344CB8AC3E}">
        <p14:creationId xmlns:p14="http://schemas.microsoft.com/office/powerpoint/2010/main" val="32321356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a:extLst>
              <a:ext uri="{FF2B5EF4-FFF2-40B4-BE49-F238E27FC236}">
                <a16:creationId xmlns:a16="http://schemas.microsoft.com/office/drawing/2014/main" id="{BA43F889-3A6E-49F1-A54A-205FCC534F72}"/>
              </a:ext>
            </a:extLst>
          </p:cNvPr>
          <p:cNvGraphicFramePr/>
          <p:nvPr>
            <p:extLst>
              <p:ext uri="{D42A27DB-BD31-4B8C-83A1-F6EECF244321}">
                <p14:modId xmlns:p14="http://schemas.microsoft.com/office/powerpoint/2010/main" val="3878110947"/>
              </p:ext>
            </p:extLst>
          </p:nvPr>
        </p:nvGraphicFramePr>
        <p:xfrm>
          <a:off x="1518992" y="1730585"/>
          <a:ext cx="8087673" cy="342026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0E9D7A0D-0910-4651-B456-9E2A2B967F7F}"/>
              </a:ext>
            </a:extLst>
          </p:cNvPr>
          <p:cNvSpPr/>
          <p:nvPr/>
        </p:nvSpPr>
        <p:spPr bwMode="auto">
          <a:xfrm>
            <a:off x="1445973" y="5133018"/>
            <a:ext cx="8233712" cy="30348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53" name="Rectangle 52">
            <a:extLst>
              <a:ext uri="{FF2B5EF4-FFF2-40B4-BE49-F238E27FC236}">
                <a16:creationId xmlns:a16="http://schemas.microsoft.com/office/drawing/2014/main" id="{F8F0CFE6-B0E7-47E4-BE66-15CC47624DBD}"/>
              </a:ext>
            </a:extLst>
          </p:cNvPr>
          <p:cNvSpPr/>
          <p:nvPr/>
        </p:nvSpPr>
        <p:spPr bwMode="auto">
          <a:xfrm>
            <a:off x="675894" y="5311840"/>
            <a:ext cx="4131205" cy="365760"/>
          </a:xfrm>
          <a:prstGeom prst="rect">
            <a:avLst/>
          </a:prstGeom>
          <a:solidFill>
            <a:srgbClr val="C0000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54" name="Rectangle 53">
            <a:extLst>
              <a:ext uri="{FF2B5EF4-FFF2-40B4-BE49-F238E27FC236}">
                <a16:creationId xmlns:a16="http://schemas.microsoft.com/office/drawing/2014/main" id="{B244094D-3A09-430C-BA6F-CAC1073F8FB7}"/>
              </a:ext>
            </a:extLst>
          </p:cNvPr>
          <p:cNvSpPr/>
          <p:nvPr/>
        </p:nvSpPr>
        <p:spPr bwMode="auto">
          <a:xfrm>
            <a:off x="5382511" y="5311840"/>
            <a:ext cx="4227966" cy="365760"/>
          </a:xfrm>
          <a:prstGeom prst="rect">
            <a:avLst/>
          </a:prstGeom>
          <a:solidFill>
            <a:srgbClr val="00B0F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51" name="Picture 50">
            <a:extLst>
              <a:ext uri="{FF2B5EF4-FFF2-40B4-BE49-F238E27FC236}">
                <a16:creationId xmlns:a16="http://schemas.microsoft.com/office/drawing/2014/main" id="{61D76B5E-9B30-4041-9F1B-87ABABD3AE39}"/>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301" t="4394" r="485" b="78419"/>
          <a:stretch/>
        </p:blipFill>
        <p:spPr>
          <a:xfrm>
            <a:off x="457200" y="1176119"/>
            <a:ext cx="9144000" cy="457200"/>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B5393923-114F-4D24-A2F2-FCE322759936}"/>
              </a:ext>
            </a:extLst>
          </p:cNvPr>
          <p:cNvSpPr>
            <a:spLocks noGrp="1"/>
          </p:cNvSpPr>
          <p:nvPr>
            <p:ph idx="1"/>
          </p:nvPr>
        </p:nvSpPr>
        <p:spPr>
          <a:xfrm>
            <a:off x="675894" y="5693798"/>
            <a:ext cx="4131205" cy="1187515"/>
          </a:xfrm>
        </p:spPr>
        <p:txBody>
          <a:bodyPr/>
          <a:lstStyle/>
          <a:p>
            <a:pPr marL="0" indent="0" algn="ctr">
              <a:buNone/>
            </a:pPr>
            <a:r>
              <a:rPr lang="en-US" sz="1400" dirty="0"/>
              <a:t>2022 experienced $5.8 million net CAT losses which contributed 3.9 points to the combined ratio.  This is closely aligned with the 2 – 3 points the Company typically experiences</a:t>
            </a:r>
          </a:p>
          <a:p>
            <a:pPr marL="0" indent="0">
              <a:buNone/>
            </a:pPr>
            <a:endParaRPr lang="en-US" sz="1400" dirty="0"/>
          </a:p>
          <a:p>
            <a:endParaRPr lang="en-US" sz="1400" dirty="0"/>
          </a:p>
          <a:p>
            <a:endParaRPr lang="en-US" sz="1400" dirty="0"/>
          </a:p>
        </p:txBody>
      </p:sp>
      <p:sp>
        <p:nvSpPr>
          <p:cNvPr id="3" name="Slide Number Placeholder 2">
            <a:extLst>
              <a:ext uri="{FF2B5EF4-FFF2-40B4-BE49-F238E27FC236}">
                <a16:creationId xmlns:a16="http://schemas.microsoft.com/office/drawing/2014/main" id="{63481016-10CA-485A-954F-081198A8C678}"/>
              </a:ext>
            </a:extLst>
          </p:cNvPr>
          <p:cNvSpPr>
            <a:spLocks noGrp="1"/>
          </p:cNvSpPr>
          <p:nvPr>
            <p:ph type="sldNum" sz="quarter" idx="4"/>
          </p:nvPr>
        </p:nvSpPr>
        <p:spPr>
          <a:xfrm>
            <a:off x="7276444" y="7317830"/>
            <a:ext cx="2383538" cy="321979"/>
          </a:xfrm>
        </p:spPr>
        <p:txBody>
          <a:bodyPr/>
          <a:lstStyle/>
          <a:p>
            <a:fld id="{A847F583-9E29-4D20-84BB-32ED900C84E7}" type="slidenum">
              <a:rPr lang="en-US" smtClean="0"/>
              <a:pPr/>
              <a:t>9</a:t>
            </a:fld>
            <a:endParaRPr lang="en-US" dirty="0"/>
          </a:p>
        </p:txBody>
      </p:sp>
      <p:sp>
        <p:nvSpPr>
          <p:cNvPr id="4" name="Title 3">
            <a:extLst>
              <a:ext uri="{FF2B5EF4-FFF2-40B4-BE49-F238E27FC236}">
                <a16:creationId xmlns:a16="http://schemas.microsoft.com/office/drawing/2014/main" id="{56AC40D4-EED8-49AC-94B3-B845730DBFD7}"/>
              </a:ext>
            </a:extLst>
          </p:cNvPr>
          <p:cNvSpPr>
            <a:spLocks noGrp="1"/>
          </p:cNvSpPr>
          <p:nvPr>
            <p:ph type="title"/>
          </p:nvPr>
        </p:nvSpPr>
        <p:spPr>
          <a:xfrm>
            <a:off x="286778" y="438773"/>
            <a:ext cx="9326880" cy="640080"/>
          </a:xfrm>
        </p:spPr>
        <p:txBody>
          <a:bodyPr/>
          <a:lstStyle/>
          <a:p>
            <a:r>
              <a:rPr lang="en-US" dirty="0"/>
              <a:t>Operating Performance</a:t>
            </a:r>
            <a:endParaRPr lang="en-US" dirty="0">
              <a:solidFill>
                <a:srgbClr val="FF0000"/>
              </a:solidFill>
            </a:endParaRPr>
          </a:p>
        </p:txBody>
      </p:sp>
      <p:sp>
        <p:nvSpPr>
          <p:cNvPr id="5" name="Rectangle: Rounded Corners 4">
            <a:extLst>
              <a:ext uri="{FF2B5EF4-FFF2-40B4-BE49-F238E27FC236}">
                <a16:creationId xmlns:a16="http://schemas.microsoft.com/office/drawing/2014/main" id="{0E840AB5-6383-443D-8D26-A2B444CF2C3C}"/>
              </a:ext>
            </a:extLst>
          </p:cNvPr>
          <p:cNvSpPr/>
          <p:nvPr/>
        </p:nvSpPr>
        <p:spPr bwMode="auto">
          <a:xfrm>
            <a:off x="673904" y="5311840"/>
            <a:ext cx="4138591" cy="366836"/>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Catastrophe Losses</a:t>
            </a:r>
          </a:p>
        </p:txBody>
      </p:sp>
      <p:sp>
        <p:nvSpPr>
          <p:cNvPr id="7" name="Rectangle: Rounded Corners 6">
            <a:extLst>
              <a:ext uri="{FF2B5EF4-FFF2-40B4-BE49-F238E27FC236}">
                <a16:creationId xmlns:a16="http://schemas.microsoft.com/office/drawing/2014/main" id="{FE4507C8-430D-4776-B34B-364067C813E3}"/>
              </a:ext>
            </a:extLst>
          </p:cNvPr>
          <p:cNvSpPr/>
          <p:nvPr/>
        </p:nvSpPr>
        <p:spPr bwMode="auto">
          <a:xfrm>
            <a:off x="457200" y="1191915"/>
            <a:ext cx="9144000" cy="431799"/>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Calendar Year Combined Ratio</a:t>
            </a:r>
          </a:p>
        </p:txBody>
      </p:sp>
      <p:sp>
        <p:nvSpPr>
          <p:cNvPr id="10" name="Content Placeholder 1">
            <a:extLst>
              <a:ext uri="{FF2B5EF4-FFF2-40B4-BE49-F238E27FC236}">
                <a16:creationId xmlns:a16="http://schemas.microsoft.com/office/drawing/2014/main" id="{86E7DD9D-8A8A-4BAD-AB2D-F77CABAFC81F}"/>
              </a:ext>
            </a:extLst>
          </p:cNvPr>
          <p:cNvSpPr txBox="1">
            <a:spLocks/>
          </p:cNvSpPr>
          <p:nvPr/>
        </p:nvSpPr>
        <p:spPr bwMode="auto">
          <a:xfrm>
            <a:off x="5378447" y="5655455"/>
            <a:ext cx="4222753" cy="99129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lgn="ctr">
              <a:buNone/>
            </a:pPr>
            <a:r>
              <a:rPr lang="en-US" sz="1400" kern="0" dirty="0"/>
              <a:t>Adverse Prior Year Reserve Development added $91.5 million in net losses and contributed 61.9 points to the combined ratio in 2022 primarily driven by our exited contract binding business of which $56.1 million exceeded the aggregate limit of the loss portfolio transfer agreement entered into during fiscal 2020</a:t>
            </a:r>
          </a:p>
        </p:txBody>
      </p:sp>
      <p:sp>
        <p:nvSpPr>
          <p:cNvPr id="11" name="Rectangle: Rounded Corners 10">
            <a:extLst>
              <a:ext uri="{FF2B5EF4-FFF2-40B4-BE49-F238E27FC236}">
                <a16:creationId xmlns:a16="http://schemas.microsoft.com/office/drawing/2014/main" id="{7709605D-949E-4EFC-8CAE-7CC8E6AAB79B}"/>
              </a:ext>
            </a:extLst>
          </p:cNvPr>
          <p:cNvSpPr/>
          <p:nvPr/>
        </p:nvSpPr>
        <p:spPr bwMode="auto">
          <a:xfrm>
            <a:off x="5378891" y="5311840"/>
            <a:ext cx="4258860" cy="366836"/>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Prior Year Development</a:t>
            </a:r>
          </a:p>
        </p:txBody>
      </p:sp>
      <p:grpSp>
        <p:nvGrpSpPr>
          <p:cNvPr id="38" name="Group 37">
            <a:extLst>
              <a:ext uri="{FF2B5EF4-FFF2-40B4-BE49-F238E27FC236}">
                <a16:creationId xmlns:a16="http://schemas.microsoft.com/office/drawing/2014/main" id="{27C521A0-925B-4CF5-9E94-DC77717F7FE7}"/>
              </a:ext>
            </a:extLst>
          </p:cNvPr>
          <p:cNvGrpSpPr/>
          <p:nvPr/>
        </p:nvGrpSpPr>
        <p:grpSpPr>
          <a:xfrm>
            <a:off x="471388" y="2750317"/>
            <a:ext cx="1299036" cy="430887"/>
            <a:chOff x="665264" y="3514441"/>
            <a:chExt cx="1299036" cy="430887"/>
          </a:xfrm>
        </p:grpSpPr>
        <p:sp>
          <p:nvSpPr>
            <p:cNvPr id="39" name="Rectangle 38">
              <a:extLst>
                <a:ext uri="{FF2B5EF4-FFF2-40B4-BE49-F238E27FC236}">
                  <a16:creationId xmlns:a16="http://schemas.microsoft.com/office/drawing/2014/main" id="{77FBAF9A-230E-4FAD-861B-7761E8213E8B}"/>
                </a:ext>
              </a:extLst>
            </p:cNvPr>
            <p:cNvSpPr/>
            <p:nvPr/>
          </p:nvSpPr>
          <p:spPr bwMode="auto">
            <a:xfrm>
              <a:off x="665264" y="3590641"/>
              <a:ext cx="237206" cy="225286"/>
            </a:xfrm>
            <a:prstGeom prst="rect">
              <a:avLst/>
            </a:prstGeom>
            <a:solidFill>
              <a:srgbClr val="00B0F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0" name="TextBox 39">
              <a:extLst>
                <a:ext uri="{FF2B5EF4-FFF2-40B4-BE49-F238E27FC236}">
                  <a16:creationId xmlns:a16="http://schemas.microsoft.com/office/drawing/2014/main" id="{B0EAE00F-D32C-46B2-B583-C6F9D8FDF253}"/>
                </a:ext>
              </a:extLst>
            </p:cNvPr>
            <p:cNvSpPr txBox="1"/>
            <p:nvPr/>
          </p:nvSpPr>
          <p:spPr>
            <a:xfrm>
              <a:off x="891294" y="3514441"/>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Prior Year</a:t>
              </a:r>
            </a:p>
            <a:p>
              <a:r>
                <a:rPr lang="en-US" sz="1100" dirty="0">
                  <a:solidFill>
                    <a:schemeClr val="tx1"/>
                  </a:solidFill>
                  <a:latin typeface="Calibri" panose="020F0502020204030204" pitchFamily="34" charset="0"/>
                  <a:cs typeface="Calibri" panose="020F0502020204030204" pitchFamily="34" charset="0"/>
                </a:rPr>
                <a:t>Development</a:t>
              </a:r>
            </a:p>
          </p:txBody>
        </p:sp>
      </p:grpSp>
      <p:grpSp>
        <p:nvGrpSpPr>
          <p:cNvPr id="41" name="Group 40">
            <a:extLst>
              <a:ext uri="{FF2B5EF4-FFF2-40B4-BE49-F238E27FC236}">
                <a16:creationId xmlns:a16="http://schemas.microsoft.com/office/drawing/2014/main" id="{8FA2687C-AFD4-49A4-97A6-05C3978687D2}"/>
              </a:ext>
            </a:extLst>
          </p:cNvPr>
          <p:cNvGrpSpPr/>
          <p:nvPr/>
        </p:nvGrpSpPr>
        <p:grpSpPr>
          <a:xfrm>
            <a:off x="471494" y="3294123"/>
            <a:ext cx="1299036" cy="430887"/>
            <a:chOff x="665264" y="3066990"/>
            <a:chExt cx="1299036" cy="430887"/>
          </a:xfrm>
        </p:grpSpPr>
        <p:sp>
          <p:nvSpPr>
            <p:cNvPr id="42" name="Rectangle 41">
              <a:extLst>
                <a:ext uri="{FF2B5EF4-FFF2-40B4-BE49-F238E27FC236}">
                  <a16:creationId xmlns:a16="http://schemas.microsoft.com/office/drawing/2014/main" id="{79911419-B2FE-4917-A3F0-7BA82E2D8D4B}"/>
                </a:ext>
              </a:extLst>
            </p:cNvPr>
            <p:cNvSpPr/>
            <p:nvPr/>
          </p:nvSpPr>
          <p:spPr bwMode="auto">
            <a:xfrm>
              <a:off x="665264" y="3143190"/>
              <a:ext cx="237206" cy="225286"/>
            </a:xfrm>
            <a:prstGeom prst="rect">
              <a:avLst/>
            </a:prstGeom>
            <a:solidFill>
              <a:srgbClr val="C0000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3" name="TextBox 42">
              <a:extLst>
                <a:ext uri="{FF2B5EF4-FFF2-40B4-BE49-F238E27FC236}">
                  <a16:creationId xmlns:a16="http://schemas.microsoft.com/office/drawing/2014/main" id="{279FC1AE-EB1D-4A94-B808-315374E91D86}"/>
                </a:ext>
              </a:extLst>
            </p:cNvPr>
            <p:cNvSpPr txBox="1"/>
            <p:nvPr/>
          </p:nvSpPr>
          <p:spPr>
            <a:xfrm>
              <a:off x="891294" y="3066990"/>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Catastrophe Losses</a:t>
              </a:r>
            </a:p>
          </p:txBody>
        </p:sp>
      </p:grpSp>
      <p:grpSp>
        <p:nvGrpSpPr>
          <p:cNvPr id="44" name="Group 43">
            <a:extLst>
              <a:ext uri="{FF2B5EF4-FFF2-40B4-BE49-F238E27FC236}">
                <a16:creationId xmlns:a16="http://schemas.microsoft.com/office/drawing/2014/main" id="{3B04E9A2-165B-4143-8289-4E18D70CDBA7}"/>
              </a:ext>
            </a:extLst>
          </p:cNvPr>
          <p:cNvGrpSpPr/>
          <p:nvPr/>
        </p:nvGrpSpPr>
        <p:grpSpPr>
          <a:xfrm>
            <a:off x="474904" y="3914807"/>
            <a:ext cx="1299036" cy="261610"/>
            <a:chOff x="665264" y="2672879"/>
            <a:chExt cx="1299036" cy="261610"/>
          </a:xfrm>
        </p:grpSpPr>
        <p:sp>
          <p:nvSpPr>
            <p:cNvPr id="45" name="Rectangle 44">
              <a:extLst>
                <a:ext uri="{FF2B5EF4-FFF2-40B4-BE49-F238E27FC236}">
                  <a16:creationId xmlns:a16="http://schemas.microsoft.com/office/drawing/2014/main" id="{6E8C4694-BA3E-4DEC-A417-F8EF29BD96FC}"/>
                </a:ext>
              </a:extLst>
            </p:cNvPr>
            <p:cNvSpPr/>
            <p:nvPr/>
          </p:nvSpPr>
          <p:spPr bwMode="auto">
            <a:xfrm>
              <a:off x="665264" y="2695739"/>
              <a:ext cx="237206" cy="225286"/>
            </a:xfrm>
            <a:prstGeom prst="rect">
              <a:avLst/>
            </a:prstGeom>
            <a:solidFill>
              <a:srgbClr val="8D8E92"/>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6" name="TextBox 45">
              <a:extLst>
                <a:ext uri="{FF2B5EF4-FFF2-40B4-BE49-F238E27FC236}">
                  <a16:creationId xmlns:a16="http://schemas.microsoft.com/office/drawing/2014/main" id="{9A3602C9-E521-42C7-B145-175A9B7C6A28}"/>
                </a:ext>
              </a:extLst>
            </p:cNvPr>
            <p:cNvSpPr txBox="1"/>
            <p:nvPr/>
          </p:nvSpPr>
          <p:spPr>
            <a:xfrm>
              <a:off x="891294" y="2672879"/>
              <a:ext cx="1073006" cy="261610"/>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Expense Ratio</a:t>
              </a:r>
            </a:p>
          </p:txBody>
        </p:sp>
      </p:grpSp>
      <p:grpSp>
        <p:nvGrpSpPr>
          <p:cNvPr id="47" name="Group 46">
            <a:extLst>
              <a:ext uri="{FF2B5EF4-FFF2-40B4-BE49-F238E27FC236}">
                <a16:creationId xmlns:a16="http://schemas.microsoft.com/office/drawing/2014/main" id="{CE9863F1-800D-458D-A49A-C798D6F13B6E}"/>
              </a:ext>
            </a:extLst>
          </p:cNvPr>
          <p:cNvGrpSpPr/>
          <p:nvPr/>
        </p:nvGrpSpPr>
        <p:grpSpPr>
          <a:xfrm>
            <a:off x="474904" y="4383968"/>
            <a:ext cx="1299036" cy="430887"/>
            <a:chOff x="665264" y="2107427"/>
            <a:chExt cx="1299036" cy="430887"/>
          </a:xfrm>
        </p:grpSpPr>
        <p:sp>
          <p:nvSpPr>
            <p:cNvPr id="48" name="Rectangle 47">
              <a:extLst>
                <a:ext uri="{FF2B5EF4-FFF2-40B4-BE49-F238E27FC236}">
                  <a16:creationId xmlns:a16="http://schemas.microsoft.com/office/drawing/2014/main" id="{702727D1-9602-4D9F-96C1-41C4F19C2549}"/>
                </a:ext>
              </a:extLst>
            </p:cNvPr>
            <p:cNvSpPr/>
            <p:nvPr/>
          </p:nvSpPr>
          <p:spPr bwMode="auto">
            <a:xfrm>
              <a:off x="665264" y="2183627"/>
              <a:ext cx="237206" cy="225286"/>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9" name="TextBox 48">
              <a:extLst>
                <a:ext uri="{FF2B5EF4-FFF2-40B4-BE49-F238E27FC236}">
                  <a16:creationId xmlns:a16="http://schemas.microsoft.com/office/drawing/2014/main" id="{FE543FA3-C94C-46FA-BF8D-84C4B07E7AD2}"/>
                </a:ext>
              </a:extLst>
            </p:cNvPr>
            <p:cNvSpPr txBox="1"/>
            <p:nvPr/>
          </p:nvSpPr>
          <p:spPr>
            <a:xfrm>
              <a:off x="891294" y="2107427"/>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Accident Year Loss Ratio</a:t>
              </a:r>
            </a:p>
          </p:txBody>
        </p:sp>
      </p:grpSp>
      <p:sp>
        <p:nvSpPr>
          <p:cNvPr id="61" name="TextBox 60">
            <a:extLst>
              <a:ext uri="{FF2B5EF4-FFF2-40B4-BE49-F238E27FC236}">
                <a16:creationId xmlns:a16="http://schemas.microsoft.com/office/drawing/2014/main" id="{1A978DA1-DE04-4DB3-940F-EF7A9431C7C4}"/>
              </a:ext>
            </a:extLst>
          </p:cNvPr>
          <p:cNvSpPr txBox="1"/>
          <p:nvPr/>
        </p:nvSpPr>
        <p:spPr>
          <a:xfrm>
            <a:off x="697418" y="2190664"/>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Loss Portfolio</a:t>
            </a:r>
          </a:p>
          <a:p>
            <a:r>
              <a:rPr lang="en-US" sz="1100" dirty="0">
                <a:solidFill>
                  <a:schemeClr val="tx1"/>
                </a:solidFill>
                <a:latin typeface="Calibri" panose="020F0502020204030204" pitchFamily="34" charset="0"/>
                <a:cs typeface="Calibri" panose="020F0502020204030204" pitchFamily="34" charset="0"/>
              </a:rPr>
              <a:t>Transfer </a:t>
            </a:r>
          </a:p>
        </p:txBody>
      </p:sp>
      <p:sp>
        <p:nvSpPr>
          <p:cNvPr id="62" name="Rectangle 61">
            <a:extLst>
              <a:ext uri="{FF2B5EF4-FFF2-40B4-BE49-F238E27FC236}">
                <a16:creationId xmlns:a16="http://schemas.microsoft.com/office/drawing/2014/main" id="{109A5264-6D53-456E-9536-18A43C0046C6}"/>
              </a:ext>
            </a:extLst>
          </p:cNvPr>
          <p:cNvSpPr/>
          <p:nvPr/>
        </p:nvSpPr>
        <p:spPr bwMode="auto">
          <a:xfrm>
            <a:off x="481721" y="2287529"/>
            <a:ext cx="237206" cy="225286"/>
          </a:xfrm>
          <a:prstGeom prst="rect">
            <a:avLst/>
          </a:prstGeom>
          <a:solidFill>
            <a:schemeClr val="tx2">
              <a:lumMod val="40000"/>
              <a:lumOff val="60000"/>
            </a:schemeClr>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67" name="TextBox 66">
            <a:extLst>
              <a:ext uri="{FF2B5EF4-FFF2-40B4-BE49-F238E27FC236}">
                <a16:creationId xmlns:a16="http://schemas.microsoft.com/office/drawing/2014/main" id="{DD5B0FDB-929D-42BC-915E-F053DC8A2B74}"/>
              </a:ext>
            </a:extLst>
          </p:cNvPr>
          <p:cNvSpPr txBox="1"/>
          <p:nvPr/>
        </p:nvSpPr>
        <p:spPr>
          <a:xfrm>
            <a:off x="4334157" y="2165298"/>
            <a:ext cx="512544"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11.1</a:t>
            </a:r>
          </a:p>
        </p:txBody>
      </p:sp>
      <p:sp>
        <p:nvSpPr>
          <p:cNvPr id="68" name="TextBox 67">
            <a:extLst>
              <a:ext uri="{FF2B5EF4-FFF2-40B4-BE49-F238E27FC236}">
                <a16:creationId xmlns:a16="http://schemas.microsoft.com/office/drawing/2014/main" id="{D251DDE5-155B-4B48-8F54-AA26BD176819}"/>
              </a:ext>
            </a:extLst>
          </p:cNvPr>
          <p:cNvSpPr txBox="1"/>
          <p:nvPr/>
        </p:nvSpPr>
        <p:spPr>
          <a:xfrm>
            <a:off x="2515136" y="3229280"/>
            <a:ext cx="446793"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2.1</a:t>
            </a:r>
          </a:p>
        </p:txBody>
      </p:sp>
      <p:sp>
        <p:nvSpPr>
          <p:cNvPr id="69" name="TextBox 68">
            <a:extLst>
              <a:ext uri="{FF2B5EF4-FFF2-40B4-BE49-F238E27FC236}">
                <a16:creationId xmlns:a16="http://schemas.microsoft.com/office/drawing/2014/main" id="{BCF8C72E-DE78-4AE9-A6B7-86494357370B}"/>
              </a:ext>
            </a:extLst>
          </p:cNvPr>
          <p:cNvSpPr txBox="1"/>
          <p:nvPr/>
        </p:nvSpPr>
        <p:spPr>
          <a:xfrm>
            <a:off x="5185319" y="3251689"/>
            <a:ext cx="518370"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1.2</a:t>
            </a:r>
          </a:p>
        </p:txBody>
      </p:sp>
      <p:sp>
        <p:nvSpPr>
          <p:cNvPr id="71" name="TextBox 70">
            <a:extLst>
              <a:ext uri="{FF2B5EF4-FFF2-40B4-BE49-F238E27FC236}">
                <a16:creationId xmlns:a16="http://schemas.microsoft.com/office/drawing/2014/main" id="{A8ED5E4C-0EAA-4303-9FD7-D99A2E02F6C7}"/>
              </a:ext>
            </a:extLst>
          </p:cNvPr>
          <p:cNvSpPr txBox="1"/>
          <p:nvPr/>
        </p:nvSpPr>
        <p:spPr>
          <a:xfrm>
            <a:off x="5160622" y="2529560"/>
            <a:ext cx="1198771"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13.9</a:t>
            </a:r>
          </a:p>
        </p:txBody>
      </p:sp>
      <p:sp>
        <p:nvSpPr>
          <p:cNvPr id="72" name="TextBox 71">
            <a:extLst>
              <a:ext uri="{FF2B5EF4-FFF2-40B4-BE49-F238E27FC236}">
                <a16:creationId xmlns:a16="http://schemas.microsoft.com/office/drawing/2014/main" id="{62705FCB-BE8B-42D9-957D-ABB7F15802AB}"/>
              </a:ext>
            </a:extLst>
          </p:cNvPr>
          <p:cNvSpPr txBox="1"/>
          <p:nvPr/>
        </p:nvSpPr>
        <p:spPr>
          <a:xfrm>
            <a:off x="6507279" y="3302367"/>
            <a:ext cx="466808"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4.8</a:t>
            </a:r>
          </a:p>
        </p:txBody>
      </p:sp>
      <p:sp>
        <p:nvSpPr>
          <p:cNvPr id="80" name="TextBox 79">
            <a:extLst>
              <a:ext uri="{FF2B5EF4-FFF2-40B4-BE49-F238E27FC236}">
                <a16:creationId xmlns:a16="http://schemas.microsoft.com/office/drawing/2014/main" id="{EC2194C1-96FE-4F1C-B3F1-4FF264742B56}"/>
              </a:ext>
            </a:extLst>
          </p:cNvPr>
          <p:cNvSpPr txBox="1"/>
          <p:nvPr/>
        </p:nvSpPr>
        <p:spPr>
          <a:xfrm>
            <a:off x="1822091" y="2928893"/>
            <a:ext cx="798485"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107.9%</a:t>
            </a:r>
          </a:p>
        </p:txBody>
      </p:sp>
      <p:sp>
        <p:nvSpPr>
          <p:cNvPr id="81" name="TextBox 80">
            <a:extLst>
              <a:ext uri="{FF2B5EF4-FFF2-40B4-BE49-F238E27FC236}">
                <a16:creationId xmlns:a16="http://schemas.microsoft.com/office/drawing/2014/main" id="{0CB57209-533B-48A1-928D-F4559B7CBAD1}"/>
              </a:ext>
            </a:extLst>
          </p:cNvPr>
          <p:cNvSpPr txBox="1"/>
          <p:nvPr/>
        </p:nvSpPr>
        <p:spPr>
          <a:xfrm>
            <a:off x="3237854" y="3052982"/>
            <a:ext cx="641693"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97.1%</a:t>
            </a:r>
          </a:p>
        </p:txBody>
      </p:sp>
      <p:sp>
        <p:nvSpPr>
          <p:cNvPr id="82" name="TextBox 81">
            <a:extLst>
              <a:ext uri="{FF2B5EF4-FFF2-40B4-BE49-F238E27FC236}">
                <a16:creationId xmlns:a16="http://schemas.microsoft.com/office/drawing/2014/main" id="{FABA613A-0C23-4E31-8C5B-DF5E8F082B25}"/>
              </a:ext>
            </a:extLst>
          </p:cNvPr>
          <p:cNvSpPr txBox="1"/>
          <p:nvPr/>
        </p:nvSpPr>
        <p:spPr>
          <a:xfrm>
            <a:off x="4474356" y="2916701"/>
            <a:ext cx="876401"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108.0 %</a:t>
            </a:r>
          </a:p>
        </p:txBody>
      </p:sp>
      <p:sp>
        <p:nvSpPr>
          <p:cNvPr id="52" name="TextBox 51">
            <a:extLst>
              <a:ext uri="{FF2B5EF4-FFF2-40B4-BE49-F238E27FC236}">
                <a16:creationId xmlns:a16="http://schemas.microsoft.com/office/drawing/2014/main" id="{B954AEF5-44CB-4456-AF7D-CF330594F99B}"/>
              </a:ext>
            </a:extLst>
          </p:cNvPr>
          <p:cNvSpPr txBox="1"/>
          <p:nvPr/>
        </p:nvSpPr>
        <p:spPr>
          <a:xfrm>
            <a:off x="6498363" y="3042425"/>
            <a:ext cx="442222" cy="307777"/>
          </a:xfrm>
          <a:prstGeom prst="rect">
            <a:avLst/>
          </a:prstGeom>
          <a:noFill/>
        </p:spPr>
        <p:txBody>
          <a:bodyPr wrap="square" rtlCol="0">
            <a:spAutoFit/>
          </a:bodyPr>
          <a:lstStyle/>
          <a:p>
            <a:r>
              <a:rPr lang="en-US" sz="1400" dirty="0">
                <a:solidFill>
                  <a:srgbClr val="9297CF"/>
                </a:solidFill>
                <a:latin typeface="Calibri" panose="020F0502020204030204" pitchFamily="34" charset="0"/>
                <a:cs typeface="Calibri" panose="020F0502020204030204" pitchFamily="34" charset="0"/>
              </a:rPr>
              <a:t>4.5</a:t>
            </a:r>
          </a:p>
        </p:txBody>
      </p:sp>
      <p:sp>
        <p:nvSpPr>
          <p:cNvPr id="55" name="TextBox 54">
            <a:extLst>
              <a:ext uri="{FF2B5EF4-FFF2-40B4-BE49-F238E27FC236}">
                <a16:creationId xmlns:a16="http://schemas.microsoft.com/office/drawing/2014/main" id="{3DC75755-E3BC-4D2B-B8C2-014F0D7BB700}"/>
              </a:ext>
            </a:extLst>
          </p:cNvPr>
          <p:cNvSpPr txBox="1"/>
          <p:nvPr/>
        </p:nvSpPr>
        <p:spPr>
          <a:xfrm>
            <a:off x="5807395" y="2885077"/>
            <a:ext cx="876401"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110.7 %</a:t>
            </a:r>
          </a:p>
        </p:txBody>
      </p:sp>
      <p:sp>
        <p:nvSpPr>
          <p:cNvPr id="56" name="TextBox 55">
            <a:extLst>
              <a:ext uri="{FF2B5EF4-FFF2-40B4-BE49-F238E27FC236}">
                <a16:creationId xmlns:a16="http://schemas.microsoft.com/office/drawing/2014/main" id="{3B8E4ACF-7DC0-4D7B-8E0A-97F82ABF7AD2}"/>
              </a:ext>
            </a:extLst>
          </p:cNvPr>
          <p:cNvSpPr txBox="1"/>
          <p:nvPr/>
        </p:nvSpPr>
        <p:spPr>
          <a:xfrm>
            <a:off x="3829344" y="3278923"/>
            <a:ext cx="588290"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2.6</a:t>
            </a:r>
          </a:p>
        </p:txBody>
      </p:sp>
      <p:sp>
        <p:nvSpPr>
          <p:cNvPr id="57" name="TextBox 56">
            <a:extLst>
              <a:ext uri="{FF2B5EF4-FFF2-40B4-BE49-F238E27FC236}">
                <a16:creationId xmlns:a16="http://schemas.microsoft.com/office/drawing/2014/main" id="{40B04F66-80B8-4357-B39C-FE489F32A301}"/>
              </a:ext>
            </a:extLst>
          </p:cNvPr>
          <p:cNvSpPr txBox="1"/>
          <p:nvPr/>
        </p:nvSpPr>
        <p:spPr>
          <a:xfrm>
            <a:off x="5308740" y="2587657"/>
            <a:ext cx="76542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12.1</a:t>
            </a:r>
          </a:p>
        </p:txBody>
      </p:sp>
      <p:sp>
        <p:nvSpPr>
          <p:cNvPr id="58" name="TextBox 57">
            <a:extLst>
              <a:ext uri="{FF2B5EF4-FFF2-40B4-BE49-F238E27FC236}">
                <a16:creationId xmlns:a16="http://schemas.microsoft.com/office/drawing/2014/main" id="{D6ACAF9D-078E-4CEB-B724-C79D113EEF1B}"/>
              </a:ext>
            </a:extLst>
          </p:cNvPr>
          <p:cNvSpPr txBox="1"/>
          <p:nvPr/>
        </p:nvSpPr>
        <p:spPr>
          <a:xfrm>
            <a:off x="7837336" y="3252631"/>
            <a:ext cx="630877"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4.8</a:t>
            </a:r>
          </a:p>
        </p:txBody>
      </p:sp>
      <p:sp>
        <p:nvSpPr>
          <p:cNvPr id="59" name="TextBox 58">
            <a:extLst>
              <a:ext uri="{FF2B5EF4-FFF2-40B4-BE49-F238E27FC236}">
                <a16:creationId xmlns:a16="http://schemas.microsoft.com/office/drawing/2014/main" id="{3BB32CF3-A067-43B3-9D3F-93F763F0433B}"/>
              </a:ext>
            </a:extLst>
          </p:cNvPr>
          <p:cNvSpPr txBox="1"/>
          <p:nvPr/>
        </p:nvSpPr>
        <p:spPr>
          <a:xfrm>
            <a:off x="7828947" y="3087907"/>
            <a:ext cx="451210" cy="307777"/>
          </a:xfrm>
          <a:prstGeom prst="rect">
            <a:avLst/>
          </a:prstGeom>
          <a:noFill/>
        </p:spPr>
        <p:txBody>
          <a:bodyPr wrap="square" rtlCol="0">
            <a:spAutoFit/>
          </a:bodyPr>
          <a:lstStyle/>
          <a:p>
            <a:r>
              <a:rPr lang="en-US" sz="1400" dirty="0">
                <a:solidFill>
                  <a:srgbClr val="00B0F0"/>
                </a:solidFill>
                <a:latin typeface="Calibri" panose="020F0502020204030204" pitchFamily="34" charset="0"/>
                <a:cs typeface="Calibri" panose="020F0502020204030204" pitchFamily="34" charset="0"/>
              </a:rPr>
              <a:t>1.6</a:t>
            </a:r>
          </a:p>
        </p:txBody>
      </p:sp>
      <p:sp>
        <p:nvSpPr>
          <p:cNvPr id="50" name="TextBox 49">
            <a:extLst>
              <a:ext uri="{FF2B5EF4-FFF2-40B4-BE49-F238E27FC236}">
                <a16:creationId xmlns:a16="http://schemas.microsoft.com/office/drawing/2014/main" id="{DD7D50AD-B29E-4298-8E91-D1EAF71BE9BA}"/>
              </a:ext>
            </a:extLst>
          </p:cNvPr>
          <p:cNvSpPr txBox="1"/>
          <p:nvPr/>
        </p:nvSpPr>
        <p:spPr>
          <a:xfrm>
            <a:off x="3070510" y="2184083"/>
            <a:ext cx="62996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11.1</a:t>
            </a:r>
          </a:p>
        </p:txBody>
      </p:sp>
    </p:spTree>
    <p:extLst>
      <p:ext uri="{BB962C8B-B14F-4D97-AF65-F5344CB8AC3E}">
        <p14:creationId xmlns:p14="http://schemas.microsoft.com/office/powerpoint/2010/main" val="263380701"/>
      </p:ext>
    </p:extLst>
  </p:cSld>
  <p:clrMapOvr>
    <a:masterClrMapping/>
  </p:clrMapOvr>
  <p:transition spd="med">
    <p:fade/>
  </p:transition>
</p:sld>
</file>

<file path=ppt/theme/theme1.xml><?xml version="1.0" encoding="utf-8"?>
<a:theme xmlns:a="http://schemas.openxmlformats.org/drawingml/2006/main" name="defaul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41025" tIns="41025" rIns="41025" bIns="41025" numCol="1" anchor="ctr" anchorCtr="0" compatLnSpc="1">
        <a:prstTxWarp prst="textNoShape">
          <a:avLst/>
        </a:prstTxWarp>
      </a:bodyPr>
      <a:lstStyle>
        <a:defPPr marL="0" marR="0" indent="0" algn="ctr" defTabSz="820738"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41025" tIns="41025" rIns="41025" bIns="41025" numCol="1" anchor="ctr" anchorCtr="0" compatLnSpc="1">
        <a:prstTxWarp prst="textNoShape">
          <a:avLst/>
        </a:prstTxWarp>
      </a:bodyPr>
      <a:lstStyle>
        <a:defPPr marL="0" marR="0" indent="0" algn="ctr" defTabSz="820738"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defaul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6633"/>
        </a:dk2>
        <a:lt2>
          <a:srgbClr val="5F5F5F"/>
        </a:lt2>
        <a:accent1>
          <a:srgbClr val="A38C00"/>
        </a:accent1>
        <a:accent2>
          <a:srgbClr val="3B812F"/>
        </a:accent2>
        <a:accent3>
          <a:srgbClr val="FFFFFF"/>
        </a:accent3>
        <a:accent4>
          <a:srgbClr val="000000"/>
        </a:accent4>
        <a:accent5>
          <a:srgbClr val="CEC5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6633"/>
        </a:dk2>
        <a:lt2>
          <a:srgbClr val="5F5F5F"/>
        </a:lt2>
        <a:accent1>
          <a:srgbClr val="FF00FF"/>
        </a:accent1>
        <a:accent2>
          <a:srgbClr val="3B812F"/>
        </a:accent2>
        <a:accent3>
          <a:srgbClr val="FFFFFF"/>
        </a:accent3>
        <a:accent4>
          <a:srgbClr val="000000"/>
        </a:accent4>
        <a:accent5>
          <a:srgbClr val="FFAAFF"/>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84A06E6B1A4947A060C5F06D5984E7" ma:contentTypeVersion="10" ma:contentTypeDescription="Create a new document." ma:contentTypeScope="" ma:versionID="8d7be5a5cd59a82bedcd23d7292fb1af">
  <xsd:schema xmlns:xsd="http://www.w3.org/2001/XMLSchema" xmlns:xs="http://www.w3.org/2001/XMLSchema" xmlns:p="http://schemas.microsoft.com/office/2006/metadata/properties" xmlns:ns3="2d281d91-7706-493f-a2c9-1dda276555ea" targetNamespace="http://schemas.microsoft.com/office/2006/metadata/properties" ma:root="true" ma:fieldsID="04b9ea9f87a730a46eff59586f0acc7d" ns3:_="">
    <xsd:import namespace="2d281d91-7706-493f-a2c9-1dda276555ea"/>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81d91-7706-493f-a2c9-1dda276555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EA59E9-BF0D-424C-A096-F35F8A0D8CB5}">
  <ds:schemaRefs>
    <ds:schemaRef ds:uri="http://schemas.microsoft.com/sharepoint/v3/contenttype/forms"/>
  </ds:schemaRefs>
</ds:datastoreItem>
</file>

<file path=customXml/itemProps2.xml><?xml version="1.0" encoding="utf-8"?>
<ds:datastoreItem xmlns:ds="http://schemas.openxmlformats.org/officeDocument/2006/customXml" ds:itemID="{80F89702-A956-423A-ABD4-316D70A47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81d91-7706-493f-a2c9-1dda27655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9C3678-6B13-4EA3-A160-1B112DC34C2B}">
  <ds:schemaRefs>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2d281d91-7706-493f-a2c9-1dda276555ea"/>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96640</TotalTime>
  <Words>2727</Words>
  <Application>Microsoft Office PowerPoint</Application>
  <PresentationFormat>Custom</PresentationFormat>
  <Paragraphs>352</Paragraphs>
  <Slides>16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Courier New</vt:lpstr>
      <vt:lpstr>Franklin Gothic Demi</vt:lpstr>
      <vt:lpstr>Franklin Gothic Heavy</vt:lpstr>
      <vt:lpstr>Montserrat</vt:lpstr>
      <vt:lpstr>ScalaSansLF-Bold</vt:lpstr>
      <vt:lpstr>Tahoma</vt:lpstr>
      <vt:lpstr>Wingdings</vt:lpstr>
      <vt:lpstr>Wingdings 3</vt:lpstr>
      <vt:lpstr>default</vt:lpstr>
      <vt:lpstr>Investor Presentation </vt:lpstr>
      <vt:lpstr>Safe Harbor</vt:lpstr>
      <vt:lpstr>Company Overview</vt:lpstr>
      <vt:lpstr>Company Overview</vt:lpstr>
      <vt:lpstr>PowerPoint Presentation</vt:lpstr>
      <vt:lpstr>Product Groups</vt:lpstr>
      <vt:lpstr>Q4 2022 Results</vt:lpstr>
      <vt:lpstr>Gross and Net Premiums</vt:lpstr>
      <vt:lpstr>Operating Performance</vt:lpstr>
      <vt:lpstr>Investment Highlights: Liquidity and Short Duration</vt:lpstr>
      <vt:lpstr>Investment Strategy and Philosophy</vt:lpstr>
      <vt:lpstr>Book Value Per Share</vt:lpstr>
      <vt:lpstr>PowerPoint Presentation</vt:lpstr>
      <vt:lpstr>Historical Data</vt:lpstr>
      <vt:lpstr>Non-GAAP Reconciliation</vt:lpstr>
      <vt:lpstr>PowerPoint Presentation</vt:lpstr>
    </vt:vector>
  </TitlesOfParts>
  <Company>Hallmark Financial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dc:title>
  <dc:creator>dwebb@HALLMARKGRP.COM</dc:creator>
  <cp:lastModifiedBy>Tom Campbell</cp:lastModifiedBy>
  <cp:revision>2386</cp:revision>
  <cp:lastPrinted>2022-08-15T16:38:34Z</cp:lastPrinted>
  <dcterms:created xsi:type="dcterms:W3CDTF">2006-07-17T18:03:52Z</dcterms:created>
  <dcterms:modified xsi:type="dcterms:W3CDTF">2023-03-28T19:59:01Z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0x0101008384A06E6B1A4947A060C5F06D5984E7</vt:lpwstr>
  </property>
</Properties>
</file>